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Etna Sans Serif" charset="1" panose="02000600000000000000"/>
      <p:regular r:id="rId23"/>
    </p:embeddedFont>
    <p:embeddedFont>
      <p:font typeface="League Spartan" charset="1" panose="00000800000000000000"/>
      <p:regular r:id="rId24"/>
    </p:embeddedFont>
    <p:embeddedFont>
      <p:font typeface="IreneFlorentina" charset="1" panose="02000503000000000000"/>
      <p:regular r:id="rId25"/>
    </p:embeddedFont>
    <p:embeddedFont>
      <p:font typeface="KG Primary Penmanship" charset="1" panose="020005060000000200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4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16" Target="../media/image24.png" Type="http://schemas.openxmlformats.org/officeDocument/2006/relationships/image"/><Relationship Id="rId17" Target="../media/image25.svg" Type="http://schemas.openxmlformats.org/officeDocument/2006/relationships/image"/><Relationship Id="rId18" Target="../media/image26.png" Type="http://schemas.openxmlformats.org/officeDocument/2006/relationships/image"/><Relationship Id="rId19" Target="../media/image27.svg" Type="http://schemas.openxmlformats.org/officeDocument/2006/relationships/image"/><Relationship Id="rId2" Target="../media/image3.png" Type="http://schemas.openxmlformats.org/officeDocument/2006/relationships/image"/><Relationship Id="rId20" Target="../media/image28.png" Type="http://schemas.openxmlformats.org/officeDocument/2006/relationships/image"/><Relationship Id="rId21" Target="../media/image29.svg" Type="http://schemas.openxmlformats.org/officeDocument/2006/relationships/image"/><Relationship Id="rId22" Target="../media/image30.png" Type="http://schemas.openxmlformats.org/officeDocument/2006/relationships/image"/><Relationship Id="rId23" Target="../media/image31.png" Type="http://schemas.openxmlformats.org/officeDocument/2006/relationships/image"/><Relationship Id="rId24" Target="../media/image32.svg" Type="http://schemas.openxmlformats.org/officeDocument/2006/relationships/image"/><Relationship Id="rId25" Target="../media/image33.png" Type="http://schemas.openxmlformats.org/officeDocument/2006/relationships/image"/><Relationship Id="rId26" Target="../media/image34.svg" Type="http://schemas.openxmlformats.org/officeDocument/2006/relationships/image"/><Relationship Id="rId27" Target="../media/image35.png" Type="http://schemas.openxmlformats.org/officeDocument/2006/relationships/image"/><Relationship Id="rId28" Target="../media/image36.svg" Type="http://schemas.openxmlformats.org/officeDocument/2006/relationships/image"/><Relationship Id="rId29" Target="../media/image37.png" Type="http://schemas.openxmlformats.org/officeDocument/2006/relationships/image"/><Relationship Id="rId3" Target="../media/image4.svg" Type="http://schemas.openxmlformats.org/officeDocument/2006/relationships/image"/><Relationship Id="rId30" Target="../media/image38.svg" Type="http://schemas.openxmlformats.org/officeDocument/2006/relationships/image"/><Relationship Id="rId31" Target="../media/image39.png" Type="http://schemas.openxmlformats.org/officeDocument/2006/relationships/image"/><Relationship Id="rId32" Target="../media/image40.svg" Type="http://schemas.openxmlformats.org/officeDocument/2006/relationships/image"/><Relationship Id="rId33" Target="../media/image41.png" Type="http://schemas.openxmlformats.org/officeDocument/2006/relationships/image"/><Relationship Id="rId34" Target="../media/image42.svg" Type="http://schemas.openxmlformats.org/officeDocument/2006/relationships/image"/><Relationship Id="rId35" Target="../media/image4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TextBox 2" id="2"/>
          <p:cNvSpPr txBox="true"/>
          <p:nvPr/>
        </p:nvSpPr>
        <p:spPr>
          <a:xfrm rot="0">
            <a:off x="1849066" y="2927064"/>
            <a:ext cx="14589868" cy="3926800"/>
          </a:xfrm>
          <a:prstGeom prst="rect">
            <a:avLst/>
          </a:prstGeom>
        </p:spPr>
        <p:txBody>
          <a:bodyPr anchor="t" rtlCol="false" tIns="0" lIns="0" bIns="0" rIns="0">
            <a:spAutoFit/>
          </a:bodyPr>
          <a:lstStyle/>
          <a:p>
            <a:pPr algn="ctr">
              <a:lnSpc>
                <a:spcPts val="15707"/>
              </a:lnSpc>
              <a:spcBef>
                <a:spcPct val="0"/>
              </a:spcBef>
            </a:pPr>
            <a:r>
              <a:rPr lang="en-US" sz="11219">
                <a:solidFill>
                  <a:srgbClr val="477033"/>
                </a:solidFill>
                <a:latin typeface="Etna Sans Serif"/>
                <a:ea typeface="Etna Sans Serif"/>
                <a:cs typeface="Etna Sans Serif"/>
                <a:sym typeface="Etna Sans Serif"/>
              </a:rPr>
              <a:t>Therapeutic Thinking for Parents</a:t>
            </a:r>
          </a:p>
        </p:txBody>
      </p:sp>
      <p:sp>
        <p:nvSpPr>
          <p:cNvPr name="Freeform 3" id="3"/>
          <p:cNvSpPr/>
          <p:nvPr/>
        </p:nvSpPr>
        <p:spPr>
          <a:xfrm flipH="false" flipV="false" rot="-6177062">
            <a:off x="1850760" y="2846807"/>
            <a:ext cx="556715" cy="617714"/>
          </a:xfrm>
          <a:custGeom>
            <a:avLst/>
            <a:gdLst/>
            <a:ahLst/>
            <a:cxnLst/>
            <a:rect r="r" b="b" t="t" l="l"/>
            <a:pathLst>
              <a:path h="617714" w="556715">
                <a:moveTo>
                  <a:pt x="0" y="0"/>
                </a:moveTo>
                <a:lnTo>
                  <a:pt x="556715" y="0"/>
                </a:lnTo>
                <a:lnTo>
                  <a:pt x="556715" y="617714"/>
                </a:lnTo>
                <a:lnTo>
                  <a:pt x="0" y="617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588335">
            <a:off x="12517830" y="-2161233"/>
            <a:ext cx="6907336" cy="6379867"/>
          </a:xfrm>
          <a:custGeom>
            <a:avLst/>
            <a:gdLst/>
            <a:ahLst/>
            <a:cxnLst/>
            <a:rect r="r" b="b" t="t" l="l"/>
            <a:pathLst>
              <a:path h="6379867" w="6907336">
                <a:moveTo>
                  <a:pt x="0" y="0"/>
                </a:moveTo>
                <a:lnTo>
                  <a:pt x="6907336" y="0"/>
                </a:lnTo>
                <a:lnTo>
                  <a:pt x="6907336" y="6379866"/>
                </a:lnTo>
                <a:lnTo>
                  <a:pt x="0" y="63798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942051">
            <a:off x="-1060998" y="6054982"/>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76315" y="7534096"/>
            <a:ext cx="6907336" cy="6379867"/>
          </a:xfrm>
          <a:custGeom>
            <a:avLst/>
            <a:gdLst/>
            <a:ahLst/>
            <a:cxnLst/>
            <a:rect r="r" b="b" t="t" l="l"/>
            <a:pathLst>
              <a:path h="6379867" w="6907336">
                <a:moveTo>
                  <a:pt x="0" y="0"/>
                </a:moveTo>
                <a:lnTo>
                  <a:pt x="6907336" y="0"/>
                </a:lnTo>
                <a:lnTo>
                  <a:pt x="6907336" y="6379867"/>
                </a:lnTo>
                <a:lnTo>
                  <a:pt x="0" y="63798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3946074">
            <a:off x="15817571" y="-1098260"/>
            <a:ext cx="5719872" cy="5137485"/>
          </a:xfrm>
          <a:custGeom>
            <a:avLst/>
            <a:gdLst/>
            <a:ahLst/>
            <a:cxnLst/>
            <a:rect r="r" b="b" t="t" l="l"/>
            <a:pathLst>
              <a:path h="5137485" w="5719872">
                <a:moveTo>
                  <a:pt x="0" y="0"/>
                </a:moveTo>
                <a:lnTo>
                  <a:pt x="5719872" y="0"/>
                </a:lnTo>
                <a:lnTo>
                  <a:pt x="5719872" y="5137485"/>
                </a:lnTo>
                <a:lnTo>
                  <a:pt x="0" y="51374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4201215">
            <a:off x="12849580" y="6545007"/>
            <a:ext cx="556715" cy="617714"/>
          </a:xfrm>
          <a:custGeom>
            <a:avLst/>
            <a:gdLst/>
            <a:ahLst/>
            <a:cxnLst/>
            <a:rect r="r" b="b" t="t" l="l"/>
            <a:pathLst>
              <a:path h="617714" w="556715">
                <a:moveTo>
                  <a:pt x="0" y="0"/>
                </a:moveTo>
                <a:lnTo>
                  <a:pt x="556715" y="0"/>
                </a:lnTo>
                <a:lnTo>
                  <a:pt x="556715" y="617714"/>
                </a:lnTo>
                <a:lnTo>
                  <a:pt x="0" y="617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3964583" y="8437261"/>
            <a:ext cx="4013830" cy="1099820"/>
          </a:xfrm>
          <a:prstGeom prst="rect">
            <a:avLst/>
          </a:prstGeom>
        </p:spPr>
        <p:txBody>
          <a:bodyPr anchor="t" rtlCol="false" tIns="0" lIns="0" bIns="0" rIns="0">
            <a:spAutoFit/>
          </a:bodyPr>
          <a:lstStyle/>
          <a:p>
            <a:pPr algn="l">
              <a:lnSpc>
                <a:spcPts val="4480"/>
              </a:lnSpc>
            </a:pPr>
            <a:r>
              <a:rPr lang="en-US" sz="3200">
                <a:solidFill>
                  <a:srgbClr val="231F20"/>
                </a:solidFill>
                <a:latin typeface="Etna Sans Serif"/>
                <a:ea typeface="Etna Sans Serif"/>
                <a:cs typeface="Etna Sans Serif"/>
                <a:sym typeface="Etna Sans Serif"/>
              </a:rPr>
              <a:t>Creating a culture of behaviour that lasts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TextBox 2" id="2"/>
          <p:cNvSpPr txBox="true"/>
          <p:nvPr/>
        </p:nvSpPr>
        <p:spPr>
          <a:xfrm rot="0">
            <a:off x="6550900" y="3643783"/>
            <a:ext cx="11426" cy="1066495"/>
          </a:xfrm>
          <a:prstGeom prst="rect">
            <a:avLst/>
          </a:prstGeom>
        </p:spPr>
        <p:txBody>
          <a:bodyPr anchor="t" rtlCol="false" tIns="0" lIns="0" bIns="0" rIns="0">
            <a:spAutoFit/>
          </a:bodyPr>
          <a:lstStyle/>
          <a:p>
            <a:pPr algn="ctr">
              <a:lnSpc>
                <a:spcPts val="7228"/>
              </a:lnSpc>
              <a:spcBef>
                <a:spcPct val="0"/>
              </a:spcBef>
            </a:pPr>
          </a:p>
        </p:txBody>
      </p:sp>
      <p:sp>
        <p:nvSpPr>
          <p:cNvPr name="Freeform 3" id="3"/>
          <p:cNvSpPr/>
          <p:nvPr/>
        </p:nvSpPr>
        <p:spPr>
          <a:xfrm flipH="false" flipV="false" rot="4588335">
            <a:off x="12517830" y="-2161233"/>
            <a:ext cx="6907336" cy="6379867"/>
          </a:xfrm>
          <a:custGeom>
            <a:avLst/>
            <a:gdLst/>
            <a:ahLst/>
            <a:cxnLst/>
            <a:rect r="r" b="b" t="t" l="l"/>
            <a:pathLst>
              <a:path h="6379867" w="6907336">
                <a:moveTo>
                  <a:pt x="0" y="0"/>
                </a:moveTo>
                <a:lnTo>
                  <a:pt x="6907336" y="0"/>
                </a:lnTo>
                <a:lnTo>
                  <a:pt x="6907336" y="6379866"/>
                </a:lnTo>
                <a:lnTo>
                  <a:pt x="0" y="6379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942051">
            <a:off x="-2055419" y="6642446"/>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68413" y="8203169"/>
            <a:ext cx="6907336" cy="6379867"/>
          </a:xfrm>
          <a:custGeom>
            <a:avLst/>
            <a:gdLst/>
            <a:ahLst/>
            <a:cxnLst/>
            <a:rect r="r" b="b" t="t" l="l"/>
            <a:pathLst>
              <a:path h="6379867" w="6907336">
                <a:moveTo>
                  <a:pt x="0" y="0"/>
                </a:moveTo>
                <a:lnTo>
                  <a:pt x="6907336" y="0"/>
                </a:lnTo>
                <a:lnTo>
                  <a:pt x="6907336" y="6379867"/>
                </a:lnTo>
                <a:lnTo>
                  <a:pt x="0" y="63798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946074">
            <a:off x="15817571" y="-1098260"/>
            <a:ext cx="5719872" cy="5137485"/>
          </a:xfrm>
          <a:custGeom>
            <a:avLst/>
            <a:gdLst/>
            <a:ahLst/>
            <a:cxnLst/>
            <a:rect r="r" b="b" t="t" l="l"/>
            <a:pathLst>
              <a:path h="5137485" w="5719872">
                <a:moveTo>
                  <a:pt x="0" y="0"/>
                </a:moveTo>
                <a:lnTo>
                  <a:pt x="5719872" y="0"/>
                </a:lnTo>
                <a:lnTo>
                  <a:pt x="5719872" y="5137485"/>
                </a:lnTo>
                <a:lnTo>
                  <a:pt x="0" y="513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2423881" y="700545"/>
            <a:ext cx="12467630"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League Spartan"/>
                <a:ea typeface="League Spartan"/>
                <a:cs typeface="League Spartan"/>
                <a:sym typeface="League Spartan"/>
              </a:rPr>
              <a:t>The root of the problem</a:t>
            </a:r>
          </a:p>
        </p:txBody>
      </p:sp>
      <p:sp>
        <p:nvSpPr>
          <p:cNvPr name="TextBox 8" id="8"/>
          <p:cNvSpPr txBox="true"/>
          <p:nvPr/>
        </p:nvSpPr>
        <p:spPr>
          <a:xfrm rot="0">
            <a:off x="1134696" y="2651976"/>
            <a:ext cx="15528073" cy="5907405"/>
          </a:xfrm>
          <a:prstGeom prst="rect">
            <a:avLst/>
          </a:prstGeom>
        </p:spPr>
        <p:txBody>
          <a:bodyPr anchor="t" rtlCol="false" tIns="0" lIns="0" bIns="0" rIns="0">
            <a:spAutoFit/>
          </a:bodyPr>
          <a:lstStyle/>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When dealing with incidents both in and out of the classroom we make sure that all voices are heard and we encourage the children, where possible and with support, to come up with ways to diffuse the situations themselves.</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Nobody is dismissed, nobody is ignored. </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Everything is followed up.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TextBox 2" id="2"/>
          <p:cNvSpPr txBox="true"/>
          <p:nvPr/>
        </p:nvSpPr>
        <p:spPr>
          <a:xfrm rot="0">
            <a:off x="6550900" y="3643783"/>
            <a:ext cx="11426" cy="1066495"/>
          </a:xfrm>
          <a:prstGeom prst="rect">
            <a:avLst/>
          </a:prstGeom>
        </p:spPr>
        <p:txBody>
          <a:bodyPr anchor="t" rtlCol="false" tIns="0" lIns="0" bIns="0" rIns="0">
            <a:spAutoFit/>
          </a:bodyPr>
          <a:lstStyle/>
          <a:p>
            <a:pPr algn="ctr">
              <a:lnSpc>
                <a:spcPts val="7228"/>
              </a:lnSpc>
              <a:spcBef>
                <a:spcPct val="0"/>
              </a:spcBef>
            </a:pPr>
          </a:p>
        </p:txBody>
      </p:sp>
      <p:sp>
        <p:nvSpPr>
          <p:cNvPr name="Freeform 3" id="3"/>
          <p:cNvSpPr/>
          <p:nvPr/>
        </p:nvSpPr>
        <p:spPr>
          <a:xfrm flipH="false" flipV="false" rot="4588335">
            <a:off x="12517830" y="-2161233"/>
            <a:ext cx="6907336" cy="6379867"/>
          </a:xfrm>
          <a:custGeom>
            <a:avLst/>
            <a:gdLst/>
            <a:ahLst/>
            <a:cxnLst/>
            <a:rect r="r" b="b" t="t" l="l"/>
            <a:pathLst>
              <a:path h="6379867" w="6907336">
                <a:moveTo>
                  <a:pt x="0" y="0"/>
                </a:moveTo>
                <a:lnTo>
                  <a:pt x="6907336" y="0"/>
                </a:lnTo>
                <a:lnTo>
                  <a:pt x="6907336" y="6379866"/>
                </a:lnTo>
                <a:lnTo>
                  <a:pt x="0" y="6379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942051">
            <a:off x="-2055419" y="6642446"/>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68413" y="8203169"/>
            <a:ext cx="6907336" cy="6379867"/>
          </a:xfrm>
          <a:custGeom>
            <a:avLst/>
            <a:gdLst/>
            <a:ahLst/>
            <a:cxnLst/>
            <a:rect r="r" b="b" t="t" l="l"/>
            <a:pathLst>
              <a:path h="6379867" w="6907336">
                <a:moveTo>
                  <a:pt x="0" y="0"/>
                </a:moveTo>
                <a:lnTo>
                  <a:pt x="6907336" y="0"/>
                </a:lnTo>
                <a:lnTo>
                  <a:pt x="6907336" y="6379867"/>
                </a:lnTo>
                <a:lnTo>
                  <a:pt x="0" y="63798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946074">
            <a:off x="15817571" y="-1098260"/>
            <a:ext cx="5719872" cy="5137485"/>
          </a:xfrm>
          <a:custGeom>
            <a:avLst/>
            <a:gdLst/>
            <a:ahLst/>
            <a:cxnLst/>
            <a:rect r="r" b="b" t="t" l="l"/>
            <a:pathLst>
              <a:path h="5137485" w="5719872">
                <a:moveTo>
                  <a:pt x="0" y="0"/>
                </a:moveTo>
                <a:lnTo>
                  <a:pt x="5719872" y="0"/>
                </a:lnTo>
                <a:lnTo>
                  <a:pt x="5719872" y="5137485"/>
                </a:lnTo>
                <a:lnTo>
                  <a:pt x="0" y="513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4919506" y="700545"/>
            <a:ext cx="7476381"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League Spartan"/>
                <a:ea typeface="League Spartan"/>
                <a:cs typeface="League Spartan"/>
                <a:sym typeface="League Spartan"/>
              </a:rPr>
              <a:t>Consequences</a:t>
            </a:r>
          </a:p>
        </p:txBody>
      </p:sp>
      <p:sp>
        <p:nvSpPr>
          <p:cNvPr name="TextBox 8" id="8"/>
          <p:cNvSpPr txBox="true"/>
          <p:nvPr/>
        </p:nvSpPr>
        <p:spPr>
          <a:xfrm rot="0">
            <a:off x="2122686" y="3506392"/>
            <a:ext cx="15528073" cy="9298305"/>
          </a:xfrm>
          <a:prstGeom prst="rect">
            <a:avLst/>
          </a:prstGeom>
        </p:spPr>
        <p:txBody>
          <a:bodyPr anchor="t" rtlCol="false" tIns="0" lIns="0" bIns="0" rIns="0">
            <a:spAutoFit/>
          </a:bodyPr>
          <a:lstStyle/>
          <a:p>
            <a:pPr algn="l">
              <a:lnSpc>
                <a:spcPts val="6719"/>
              </a:lnSpc>
            </a:pPr>
            <a:r>
              <a:rPr lang="en-US" sz="4800">
                <a:solidFill>
                  <a:srgbClr val="000000"/>
                </a:solidFill>
                <a:latin typeface="Etna Sans Serif"/>
                <a:ea typeface="Etna Sans Serif"/>
                <a:cs typeface="Etna Sans Serif"/>
                <a:sym typeface="Etna Sans Serif"/>
              </a:rPr>
              <a:t>There are 2 different types of consequence.</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Protective consequences are necessary measures to manage the risk of harm. Protective consequences may limit freedoms.</a:t>
            </a:r>
          </a:p>
          <a:p>
            <a:pPr algn="l">
              <a:lnSpc>
                <a:spcPts val="6719"/>
              </a:lnSpc>
            </a:pP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Educational consequences progress the child’s understanding and engagement. Where protective consequences are necessary educational consequences should allow the gradual removal of adaptati</a:t>
            </a:r>
            <a:r>
              <a:rPr lang="en-US" sz="4800">
                <a:solidFill>
                  <a:srgbClr val="000000"/>
                </a:solidFill>
                <a:latin typeface="Etna Sans Serif"/>
                <a:ea typeface="Etna Sans Serif"/>
                <a:cs typeface="Etna Sans Serif"/>
                <a:sym typeface="Etna Sans Serif"/>
              </a:rPr>
              <a:t>ons. Educational consequences return freedoms.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Freeform 2" id="2"/>
          <p:cNvSpPr/>
          <p:nvPr/>
        </p:nvSpPr>
        <p:spPr>
          <a:xfrm flipH="false" flipV="false" rot="4588335">
            <a:off x="12517830" y="-2161233"/>
            <a:ext cx="6907336" cy="6379867"/>
          </a:xfrm>
          <a:custGeom>
            <a:avLst/>
            <a:gdLst/>
            <a:ahLst/>
            <a:cxnLst/>
            <a:rect r="r" b="b" t="t" l="l"/>
            <a:pathLst>
              <a:path h="6379867" w="6907336">
                <a:moveTo>
                  <a:pt x="0" y="0"/>
                </a:moveTo>
                <a:lnTo>
                  <a:pt x="6907336" y="0"/>
                </a:lnTo>
                <a:lnTo>
                  <a:pt x="6907336" y="6379866"/>
                </a:lnTo>
                <a:lnTo>
                  <a:pt x="0" y="6379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42051">
            <a:off x="-2055419" y="6642446"/>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987830" y="8365949"/>
            <a:ext cx="6907336" cy="6379867"/>
          </a:xfrm>
          <a:custGeom>
            <a:avLst/>
            <a:gdLst/>
            <a:ahLst/>
            <a:cxnLst/>
            <a:rect r="r" b="b" t="t" l="l"/>
            <a:pathLst>
              <a:path h="6379867" w="6907336">
                <a:moveTo>
                  <a:pt x="0" y="0"/>
                </a:moveTo>
                <a:lnTo>
                  <a:pt x="6907336" y="0"/>
                </a:lnTo>
                <a:lnTo>
                  <a:pt x="6907336" y="6379867"/>
                </a:lnTo>
                <a:lnTo>
                  <a:pt x="0" y="63798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3946074">
            <a:off x="15817571" y="-1098260"/>
            <a:ext cx="5719872" cy="5137485"/>
          </a:xfrm>
          <a:custGeom>
            <a:avLst/>
            <a:gdLst/>
            <a:ahLst/>
            <a:cxnLst/>
            <a:rect r="r" b="b" t="t" l="l"/>
            <a:pathLst>
              <a:path h="5137485" w="5719872">
                <a:moveTo>
                  <a:pt x="0" y="0"/>
                </a:moveTo>
                <a:lnTo>
                  <a:pt x="5719872" y="0"/>
                </a:lnTo>
                <a:lnTo>
                  <a:pt x="5719872" y="5137485"/>
                </a:lnTo>
                <a:lnTo>
                  <a:pt x="0" y="513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4919506" y="700545"/>
            <a:ext cx="7476381"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League Spartan"/>
                <a:ea typeface="League Spartan"/>
                <a:cs typeface="League Spartan"/>
                <a:sym typeface="League Spartan"/>
              </a:rPr>
              <a:t>Consequences</a:t>
            </a:r>
          </a:p>
        </p:txBody>
      </p:sp>
      <p:sp>
        <p:nvSpPr>
          <p:cNvPr name="TextBox 7" id="7"/>
          <p:cNvSpPr txBox="true"/>
          <p:nvPr/>
        </p:nvSpPr>
        <p:spPr>
          <a:xfrm rot="0">
            <a:off x="1942012" y="2458544"/>
            <a:ext cx="15528073" cy="5059680"/>
          </a:xfrm>
          <a:prstGeom prst="rect">
            <a:avLst/>
          </a:prstGeom>
        </p:spPr>
        <p:txBody>
          <a:bodyPr anchor="t" rtlCol="false" tIns="0" lIns="0" bIns="0" rIns="0">
            <a:spAutoFit/>
          </a:bodyPr>
          <a:lstStyle/>
          <a:p>
            <a:pPr algn="l">
              <a:lnSpc>
                <a:spcPts val="6719"/>
              </a:lnSpc>
            </a:pPr>
            <a:r>
              <a:rPr lang="en-US" sz="4800">
                <a:solidFill>
                  <a:srgbClr val="000000"/>
                </a:solidFill>
                <a:latin typeface="Etna Sans Serif"/>
                <a:ea typeface="Etna Sans Serif"/>
                <a:cs typeface="Etna Sans Serif"/>
                <a:sym typeface="Etna Sans Serif"/>
              </a:rPr>
              <a:t>And...</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Educational consequences progress the child’s understanding and engagement. These should allow the gradual removal of adaptati</a:t>
            </a:r>
            <a:r>
              <a:rPr lang="en-US" sz="4800">
                <a:solidFill>
                  <a:srgbClr val="000000"/>
                </a:solidFill>
                <a:latin typeface="Etna Sans Serif"/>
                <a:ea typeface="Etna Sans Serif"/>
                <a:cs typeface="Etna Sans Serif"/>
                <a:sym typeface="Etna Sans Serif"/>
              </a:rPr>
              <a:t>ons. </a:t>
            </a:r>
          </a:p>
          <a:p>
            <a:pPr algn="l">
              <a:lnSpc>
                <a:spcPts val="6719"/>
              </a:lnSpc>
            </a:pPr>
          </a:p>
          <a:p>
            <a:pPr algn="l">
              <a:lnSpc>
                <a:spcPts val="6719"/>
              </a:lnSpc>
            </a:pPr>
            <a:r>
              <a:rPr lang="en-US" sz="4800">
                <a:solidFill>
                  <a:srgbClr val="000000"/>
                </a:solidFill>
                <a:latin typeface="Etna Sans Serif"/>
                <a:ea typeface="Etna Sans Serif"/>
                <a:cs typeface="Etna Sans Serif"/>
                <a:sym typeface="Etna Sans Serif"/>
              </a:rPr>
              <a:t>Educational consequences return freedoms.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Freeform 2" id="2"/>
          <p:cNvSpPr/>
          <p:nvPr/>
        </p:nvSpPr>
        <p:spPr>
          <a:xfrm flipH="false" flipV="false" rot="4588335">
            <a:off x="12517830" y="-2161233"/>
            <a:ext cx="6907336" cy="6379867"/>
          </a:xfrm>
          <a:custGeom>
            <a:avLst/>
            <a:gdLst/>
            <a:ahLst/>
            <a:cxnLst/>
            <a:rect r="r" b="b" t="t" l="l"/>
            <a:pathLst>
              <a:path h="6379867" w="6907336">
                <a:moveTo>
                  <a:pt x="0" y="0"/>
                </a:moveTo>
                <a:lnTo>
                  <a:pt x="6907336" y="0"/>
                </a:lnTo>
                <a:lnTo>
                  <a:pt x="6907336" y="6379866"/>
                </a:lnTo>
                <a:lnTo>
                  <a:pt x="0" y="6379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42051">
            <a:off x="-2055419" y="6642446"/>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987830" y="8365949"/>
            <a:ext cx="6907336" cy="6379867"/>
          </a:xfrm>
          <a:custGeom>
            <a:avLst/>
            <a:gdLst/>
            <a:ahLst/>
            <a:cxnLst/>
            <a:rect r="r" b="b" t="t" l="l"/>
            <a:pathLst>
              <a:path h="6379867" w="6907336">
                <a:moveTo>
                  <a:pt x="0" y="0"/>
                </a:moveTo>
                <a:lnTo>
                  <a:pt x="6907336" y="0"/>
                </a:lnTo>
                <a:lnTo>
                  <a:pt x="6907336" y="6379867"/>
                </a:lnTo>
                <a:lnTo>
                  <a:pt x="0" y="63798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3946074">
            <a:off x="15817571" y="-1098260"/>
            <a:ext cx="5719872" cy="5137485"/>
          </a:xfrm>
          <a:custGeom>
            <a:avLst/>
            <a:gdLst/>
            <a:ahLst/>
            <a:cxnLst/>
            <a:rect r="r" b="b" t="t" l="l"/>
            <a:pathLst>
              <a:path h="5137485" w="5719872">
                <a:moveTo>
                  <a:pt x="0" y="0"/>
                </a:moveTo>
                <a:lnTo>
                  <a:pt x="5719872" y="0"/>
                </a:lnTo>
                <a:lnTo>
                  <a:pt x="5719872" y="5137485"/>
                </a:lnTo>
                <a:lnTo>
                  <a:pt x="0" y="513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4919506" y="700545"/>
            <a:ext cx="7476381"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League Spartan"/>
                <a:ea typeface="League Spartan"/>
                <a:cs typeface="League Spartan"/>
                <a:sym typeface="League Spartan"/>
              </a:rPr>
              <a:t>Consequences</a:t>
            </a:r>
          </a:p>
        </p:txBody>
      </p:sp>
      <p:sp>
        <p:nvSpPr>
          <p:cNvPr name="TextBox 7" id="7"/>
          <p:cNvSpPr txBox="true"/>
          <p:nvPr/>
        </p:nvSpPr>
        <p:spPr>
          <a:xfrm rot="0">
            <a:off x="1465838" y="2850003"/>
            <a:ext cx="15528073" cy="3364230"/>
          </a:xfrm>
          <a:prstGeom prst="rect">
            <a:avLst/>
          </a:prstGeom>
        </p:spPr>
        <p:txBody>
          <a:bodyPr anchor="t" rtlCol="false" tIns="0" lIns="0" bIns="0" rIns="0">
            <a:spAutoFit/>
          </a:bodyPr>
          <a:lstStyle/>
          <a:p>
            <a:pPr algn="l">
              <a:lnSpc>
                <a:spcPts val="6719"/>
              </a:lnSpc>
            </a:pPr>
            <a:r>
              <a:rPr lang="en-US" sz="4800">
                <a:solidFill>
                  <a:srgbClr val="000000"/>
                </a:solidFill>
                <a:latin typeface="Etna Sans Serif"/>
                <a:ea typeface="Etna Sans Serif"/>
                <a:cs typeface="Etna Sans Serif"/>
                <a:sym typeface="Etna Sans Serif"/>
              </a:rPr>
              <a:t>These consequences are always discussed with the children but this may not be done straight away.  A child  needs to be regulated in order to understand a consequence.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4C6441"/>
        </a:solidFill>
      </p:bgPr>
    </p:bg>
    <p:spTree>
      <p:nvGrpSpPr>
        <p:cNvPr id="1" name=""/>
        <p:cNvGrpSpPr/>
        <p:nvPr/>
      </p:nvGrpSpPr>
      <p:grpSpPr>
        <a:xfrm>
          <a:off x="0" y="0"/>
          <a:ext cx="0" cy="0"/>
          <a:chOff x="0" y="0"/>
          <a:chExt cx="0" cy="0"/>
        </a:xfrm>
      </p:grpSpPr>
      <p:sp>
        <p:nvSpPr>
          <p:cNvPr name="Freeform 2" id="2"/>
          <p:cNvSpPr/>
          <p:nvPr/>
        </p:nvSpPr>
        <p:spPr>
          <a:xfrm flipH="false" flipV="false" rot="0">
            <a:off x="-1025338" y="-611841"/>
            <a:ext cx="5546912" cy="4114800"/>
          </a:xfrm>
          <a:custGeom>
            <a:avLst/>
            <a:gdLst/>
            <a:ahLst/>
            <a:cxnLst/>
            <a:rect r="r" b="b" t="t" l="l"/>
            <a:pathLst>
              <a:path h="4114800" w="5546912">
                <a:moveTo>
                  <a:pt x="0" y="0"/>
                </a:moveTo>
                <a:lnTo>
                  <a:pt x="5546912" y="0"/>
                </a:lnTo>
                <a:lnTo>
                  <a:pt x="554691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79768" y="1567472"/>
            <a:ext cx="14317144" cy="6495415"/>
          </a:xfrm>
          <a:prstGeom prst="rect">
            <a:avLst/>
          </a:prstGeom>
        </p:spPr>
        <p:txBody>
          <a:bodyPr anchor="t" rtlCol="false" tIns="0" lIns="0" bIns="0" rIns="0">
            <a:spAutoFit/>
          </a:bodyPr>
          <a:lstStyle/>
          <a:p>
            <a:pPr algn="ctr">
              <a:lnSpc>
                <a:spcPts val="11200"/>
              </a:lnSpc>
            </a:pPr>
            <a:r>
              <a:rPr lang="en-US" sz="8000">
                <a:solidFill>
                  <a:srgbClr val="F7F4ED"/>
                </a:solidFill>
                <a:latin typeface="Etna Sans Serif"/>
                <a:ea typeface="Etna Sans Serif"/>
                <a:cs typeface="Etna Sans Serif"/>
                <a:sym typeface="Etna Sans Serif"/>
              </a:rPr>
              <a:t>Minor Adjustments</a:t>
            </a:r>
          </a:p>
          <a:p>
            <a:pPr algn="l">
              <a:lnSpc>
                <a:spcPts val="6719"/>
              </a:lnSpc>
            </a:pPr>
            <a:r>
              <a:rPr lang="en-US" sz="4800">
                <a:solidFill>
                  <a:srgbClr val="F7F4ED"/>
                </a:solidFill>
                <a:latin typeface="Etna Sans Serif"/>
                <a:ea typeface="Etna Sans Serif"/>
                <a:cs typeface="Etna Sans Serif"/>
                <a:sym typeface="Etna Sans Serif"/>
              </a:rPr>
              <a:t>Some children may need smaller adjustments made both in and out of the classroom to help them feel included:</a:t>
            </a:r>
          </a:p>
          <a:p>
            <a:pPr algn="l" marL="1036320" indent="-518160" lvl="1">
              <a:lnSpc>
                <a:spcPts val="6719"/>
              </a:lnSpc>
              <a:buFont typeface="Arial"/>
              <a:buChar char="•"/>
            </a:pPr>
            <a:r>
              <a:rPr lang="en-US" sz="4800">
                <a:solidFill>
                  <a:srgbClr val="F7F4ED"/>
                </a:solidFill>
                <a:latin typeface="Etna Sans Serif"/>
                <a:ea typeface="Etna Sans Serif"/>
                <a:cs typeface="Etna Sans Serif"/>
                <a:sym typeface="Etna Sans Serif"/>
              </a:rPr>
              <a:t>Set seating</a:t>
            </a:r>
          </a:p>
          <a:p>
            <a:pPr algn="l" marL="1036320" indent="-518160" lvl="1">
              <a:lnSpc>
                <a:spcPts val="6719"/>
              </a:lnSpc>
              <a:buFont typeface="Arial"/>
              <a:buChar char="•"/>
            </a:pPr>
            <a:r>
              <a:rPr lang="en-US" sz="4800">
                <a:solidFill>
                  <a:srgbClr val="F7F4ED"/>
                </a:solidFill>
                <a:latin typeface="Etna Sans Serif"/>
                <a:ea typeface="Etna Sans Serif"/>
                <a:cs typeface="Etna Sans Serif"/>
                <a:sym typeface="Etna Sans Serif"/>
              </a:rPr>
              <a:t>Time in the calm space</a:t>
            </a:r>
          </a:p>
          <a:p>
            <a:pPr algn="l" marL="1036320" indent="-518160" lvl="1">
              <a:lnSpc>
                <a:spcPts val="6719"/>
              </a:lnSpc>
              <a:buFont typeface="Arial"/>
              <a:buChar char="•"/>
            </a:pPr>
            <a:r>
              <a:rPr lang="en-US" sz="4800">
                <a:solidFill>
                  <a:srgbClr val="F7F4ED"/>
                </a:solidFill>
                <a:latin typeface="Etna Sans Serif"/>
                <a:ea typeface="Etna Sans Serif"/>
                <a:cs typeface="Etna Sans Serif"/>
                <a:sym typeface="Etna Sans Serif"/>
              </a:rPr>
              <a:t>Extra support and resources</a:t>
            </a:r>
          </a:p>
        </p:txBody>
      </p:sp>
      <p:sp>
        <p:nvSpPr>
          <p:cNvPr name="Freeform 4" id="4"/>
          <p:cNvSpPr/>
          <p:nvPr/>
        </p:nvSpPr>
        <p:spPr>
          <a:xfrm flipH="false" flipV="false" rot="-5541576">
            <a:off x="3923160" y="1427539"/>
            <a:ext cx="556715" cy="617714"/>
          </a:xfrm>
          <a:custGeom>
            <a:avLst/>
            <a:gdLst/>
            <a:ahLst/>
            <a:cxnLst/>
            <a:rect r="r" b="b" t="t" l="l"/>
            <a:pathLst>
              <a:path h="617714" w="556715">
                <a:moveTo>
                  <a:pt x="0" y="0"/>
                </a:moveTo>
                <a:lnTo>
                  <a:pt x="556715" y="0"/>
                </a:lnTo>
                <a:lnTo>
                  <a:pt x="556715" y="617715"/>
                </a:lnTo>
                <a:lnTo>
                  <a:pt x="0" y="617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223754">
            <a:off x="10528902" y="7754029"/>
            <a:ext cx="556715" cy="617714"/>
          </a:xfrm>
          <a:custGeom>
            <a:avLst/>
            <a:gdLst/>
            <a:ahLst/>
            <a:cxnLst/>
            <a:rect r="r" b="b" t="t" l="l"/>
            <a:pathLst>
              <a:path h="617714" w="556715">
                <a:moveTo>
                  <a:pt x="0" y="0"/>
                </a:moveTo>
                <a:lnTo>
                  <a:pt x="556716" y="0"/>
                </a:lnTo>
                <a:lnTo>
                  <a:pt x="556716" y="617715"/>
                </a:lnTo>
                <a:lnTo>
                  <a:pt x="0" y="617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044723" y="7331187"/>
            <a:ext cx="5283418" cy="4879957"/>
          </a:xfrm>
          <a:custGeom>
            <a:avLst/>
            <a:gdLst/>
            <a:ahLst/>
            <a:cxnLst/>
            <a:rect r="r" b="b" t="t" l="l"/>
            <a:pathLst>
              <a:path h="4879957" w="5283418">
                <a:moveTo>
                  <a:pt x="0" y="0"/>
                </a:moveTo>
                <a:lnTo>
                  <a:pt x="5283419" y="0"/>
                </a:lnTo>
                <a:lnTo>
                  <a:pt x="5283419" y="4879958"/>
                </a:lnTo>
                <a:lnTo>
                  <a:pt x="0" y="48799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4C6441"/>
        </a:solidFill>
      </p:bgPr>
    </p:bg>
    <p:spTree>
      <p:nvGrpSpPr>
        <p:cNvPr id="1" name=""/>
        <p:cNvGrpSpPr/>
        <p:nvPr/>
      </p:nvGrpSpPr>
      <p:grpSpPr>
        <a:xfrm>
          <a:off x="0" y="0"/>
          <a:ext cx="0" cy="0"/>
          <a:chOff x="0" y="0"/>
          <a:chExt cx="0" cy="0"/>
        </a:xfrm>
      </p:grpSpPr>
      <p:sp>
        <p:nvSpPr>
          <p:cNvPr name="Freeform 2" id="2"/>
          <p:cNvSpPr/>
          <p:nvPr/>
        </p:nvSpPr>
        <p:spPr>
          <a:xfrm flipH="false" flipV="false" rot="0">
            <a:off x="-1025338" y="-611841"/>
            <a:ext cx="5546912" cy="4114800"/>
          </a:xfrm>
          <a:custGeom>
            <a:avLst/>
            <a:gdLst/>
            <a:ahLst/>
            <a:cxnLst/>
            <a:rect r="r" b="b" t="t" l="l"/>
            <a:pathLst>
              <a:path h="4114800" w="5546912">
                <a:moveTo>
                  <a:pt x="0" y="0"/>
                </a:moveTo>
                <a:lnTo>
                  <a:pt x="5546912" y="0"/>
                </a:lnTo>
                <a:lnTo>
                  <a:pt x="554691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79768" y="1567472"/>
            <a:ext cx="14317144" cy="6495415"/>
          </a:xfrm>
          <a:prstGeom prst="rect">
            <a:avLst/>
          </a:prstGeom>
        </p:spPr>
        <p:txBody>
          <a:bodyPr anchor="t" rtlCol="false" tIns="0" lIns="0" bIns="0" rIns="0">
            <a:spAutoFit/>
          </a:bodyPr>
          <a:lstStyle/>
          <a:p>
            <a:pPr algn="ctr">
              <a:lnSpc>
                <a:spcPts val="11200"/>
              </a:lnSpc>
            </a:pPr>
            <a:r>
              <a:rPr lang="en-US" sz="8000">
                <a:solidFill>
                  <a:srgbClr val="F7F4ED"/>
                </a:solidFill>
                <a:latin typeface="Etna Sans Serif"/>
                <a:ea typeface="Etna Sans Serif"/>
                <a:cs typeface="Etna Sans Serif"/>
                <a:sym typeface="Etna Sans Serif"/>
              </a:rPr>
              <a:t>Therapeutic Plan</a:t>
            </a:r>
          </a:p>
          <a:p>
            <a:pPr algn="l">
              <a:lnSpc>
                <a:spcPts val="6719"/>
              </a:lnSpc>
            </a:pPr>
            <a:r>
              <a:rPr lang="en-US" sz="4800">
                <a:solidFill>
                  <a:srgbClr val="F7F4ED"/>
                </a:solidFill>
                <a:latin typeface="Etna Sans Serif"/>
                <a:ea typeface="Etna Sans Serif"/>
                <a:cs typeface="Etna Sans Serif"/>
                <a:sym typeface="Etna Sans Serif"/>
              </a:rPr>
              <a:t>These are used as part of our targeted provision for children that may need a little extra support.</a:t>
            </a:r>
          </a:p>
          <a:p>
            <a:pPr algn="l">
              <a:lnSpc>
                <a:spcPts val="6719"/>
              </a:lnSpc>
            </a:pPr>
          </a:p>
          <a:p>
            <a:pPr algn="l">
              <a:lnSpc>
                <a:spcPts val="6719"/>
              </a:lnSpc>
            </a:pPr>
            <a:r>
              <a:rPr lang="en-US" sz="4800">
                <a:solidFill>
                  <a:srgbClr val="F7F4ED"/>
                </a:solidFill>
                <a:latin typeface="Etna Sans Serif"/>
                <a:ea typeface="Etna Sans Serif"/>
                <a:cs typeface="Etna Sans Serif"/>
                <a:sym typeface="Etna Sans Serif"/>
              </a:rPr>
              <a:t>If a class teacher decides one of these is appropriate for your child then a meeting will be set  up with yourselves and some targets discussed. </a:t>
            </a:r>
          </a:p>
        </p:txBody>
      </p:sp>
      <p:sp>
        <p:nvSpPr>
          <p:cNvPr name="Freeform 4" id="4"/>
          <p:cNvSpPr/>
          <p:nvPr/>
        </p:nvSpPr>
        <p:spPr>
          <a:xfrm flipH="false" flipV="false" rot="-5541576">
            <a:off x="981355" y="2903264"/>
            <a:ext cx="556715" cy="617714"/>
          </a:xfrm>
          <a:custGeom>
            <a:avLst/>
            <a:gdLst/>
            <a:ahLst/>
            <a:cxnLst/>
            <a:rect r="r" b="b" t="t" l="l"/>
            <a:pathLst>
              <a:path h="617714" w="556715">
                <a:moveTo>
                  <a:pt x="0" y="0"/>
                </a:moveTo>
                <a:lnTo>
                  <a:pt x="556715" y="0"/>
                </a:lnTo>
                <a:lnTo>
                  <a:pt x="556715" y="617714"/>
                </a:lnTo>
                <a:lnTo>
                  <a:pt x="0" y="617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223754">
            <a:off x="14963845" y="8119879"/>
            <a:ext cx="556715" cy="617714"/>
          </a:xfrm>
          <a:custGeom>
            <a:avLst/>
            <a:gdLst/>
            <a:ahLst/>
            <a:cxnLst/>
            <a:rect r="r" b="b" t="t" l="l"/>
            <a:pathLst>
              <a:path h="617714" w="556715">
                <a:moveTo>
                  <a:pt x="0" y="0"/>
                </a:moveTo>
                <a:lnTo>
                  <a:pt x="556715" y="0"/>
                </a:lnTo>
                <a:lnTo>
                  <a:pt x="556715" y="617714"/>
                </a:lnTo>
                <a:lnTo>
                  <a:pt x="0" y="617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044723" y="7331187"/>
            <a:ext cx="5283418" cy="4879957"/>
          </a:xfrm>
          <a:custGeom>
            <a:avLst/>
            <a:gdLst/>
            <a:ahLst/>
            <a:cxnLst/>
            <a:rect r="r" b="b" t="t" l="l"/>
            <a:pathLst>
              <a:path h="4879957" w="5283418">
                <a:moveTo>
                  <a:pt x="0" y="0"/>
                </a:moveTo>
                <a:lnTo>
                  <a:pt x="5283419" y="0"/>
                </a:lnTo>
                <a:lnTo>
                  <a:pt x="5283419" y="4879958"/>
                </a:lnTo>
                <a:lnTo>
                  <a:pt x="0" y="48799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4C6441"/>
        </a:solidFill>
      </p:bgPr>
    </p:bg>
    <p:spTree>
      <p:nvGrpSpPr>
        <p:cNvPr id="1" name=""/>
        <p:cNvGrpSpPr/>
        <p:nvPr/>
      </p:nvGrpSpPr>
      <p:grpSpPr>
        <a:xfrm>
          <a:off x="0" y="0"/>
          <a:ext cx="0" cy="0"/>
          <a:chOff x="0" y="0"/>
          <a:chExt cx="0" cy="0"/>
        </a:xfrm>
      </p:grpSpPr>
      <p:sp>
        <p:nvSpPr>
          <p:cNvPr name="Freeform 2" id="2"/>
          <p:cNvSpPr/>
          <p:nvPr/>
        </p:nvSpPr>
        <p:spPr>
          <a:xfrm flipH="false" flipV="false" rot="0">
            <a:off x="-1025338" y="-611841"/>
            <a:ext cx="5546912" cy="4114800"/>
          </a:xfrm>
          <a:custGeom>
            <a:avLst/>
            <a:gdLst/>
            <a:ahLst/>
            <a:cxnLst/>
            <a:rect r="r" b="b" t="t" l="l"/>
            <a:pathLst>
              <a:path h="4114800" w="5546912">
                <a:moveTo>
                  <a:pt x="0" y="0"/>
                </a:moveTo>
                <a:lnTo>
                  <a:pt x="5546912" y="0"/>
                </a:lnTo>
                <a:lnTo>
                  <a:pt x="554691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29207" y="1583996"/>
            <a:ext cx="14317144" cy="1368424"/>
          </a:xfrm>
          <a:prstGeom prst="rect">
            <a:avLst/>
          </a:prstGeom>
        </p:spPr>
        <p:txBody>
          <a:bodyPr anchor="t" rtlCol="false" tIns="0" lIns="0" bIns="0" rIns="0">
            <a:spAutoFit/>
          </a:bodyPr>
          <a:lstStyle/>
          <a:p>
            <a:pPr algn="ctr">
              <a:lnSpc>
                <a:spcPts val="11200"/>
              </a:lnSpc>
            </a:pPr>
            <a:r>
              <a:rPr lang="en-US" sz="8000">
                <a:solidFill>
                  <a:srgbClr val="F7F4ED"/>
                </a:solidFill>
                <a:latin typeface="Etna Sans Serif"/>
                <a:ea typeface="Etna Sans Serif"/>
                <a:cs typeface="Etna Sans Serif"/>
                <a:sym typeface="Etna Sans Serif"/>
              </a:rPr>
              <a:t>Any questions</a:t>
            </a:r>
          </a:p>
        </p:txBody>
      </p:sp>
      <p:sp>
        <p:nvSpPr>
          <p:cNvPr name="Freeform 4" id="4"/>
          <p:cNvSpPr/>
          <p:nvPr/>
        </p:nvSpPr>
        <p:spPr>
          <a:xfrm flipH="false" flipV="false" rot="-5541576">
            <a:off x="5207243" y="1427539"/>
            <a:ext cx="556715" cy="617714"/>
          </a:xfrm>
          <a:custGeom>
            <a:avLst/>
            <a:gdLst/>
            <a:ahLst/>
            <a:cxnLst/>
            <a:rect r="r" b="b" t="t" l="l"/>
            <a:pathLst>
              <a:path h="617714" w="556715">
                <a:moveTo>
                  <a:pt x="0" y="0"/>
                </a:moveTo>
                <a:lnTo>
                  <a:pt x="556715" y="0"/>
                </a:lnTo>
                <a:lnTo>
                  <a:pt x="556715" y="617715"/>
                </a:lnTo>
                <a:lnTo>
                  <a:pt x="0" y="617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223754">
            <a:off x="12142488" y="2643564"/>
            <a:ext cx="556715" cy="617714"/>
          </a:xfrm>
          <a:custGeom>
            <a:avLst/>
            <a:gdLst/>
            <a:ahLst/>
            <a:cxnLst/>
            <a:rect r="r" b="b" t="t" l="l"/>
            <a:pathLst>
              <a:path h="617714" w="556715">
                <a:moveTo>
                  <a:pt x="0" y="0"/>
                </a:moveTo>
                <a:lnTo>
                  <a:pt x="556715" y="0"/>
                </a:lnTo>
                <a:lnTo>
                  <a:pt x="556715" y="617714"/>
                </a:lnTo>
                <a:lnTo>
                  <a:pt x="0" y="617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044723" y="7331187"/>
            <a:ext cx="5283418" cy="4879957"/>
          </a:xfrm>
          <a:custGeom>
            <a:avLst/>
            <a:gdLst/>
            <a:ahLst/>
            <a:cxnLst/>
            <a:rect r="r" b="b" t="t" l="l"/>
            <a:pathLst>
              <a:path h="4879957" w="5283418">
                <a:moveTo>
                  <a:pt x="0" y="0"/>
                </a:moveTo>
                <a:lnTo>
                  <a:pt x="5283419" y="0"/>
                </a:lnTo>
                <a:lnTo>
                  <a:pt x="5283419" y="4879958"/>
                </a:lnTo>
                <a:lnTo>
                  <a:pt x="0" y="48799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5485600" y="3502959"/>
            <a:ext cx="6935245" cy="4854671"/>
          </a:xfrm>
          <a:custGeom>
            <a:avLst/>
            <a:gdLst/>
            <a:ahLst/>
            <a:cxnLst/>
            <a:rect r="r" b="b" t="t" l="l"/>
            <a:pathLst>
              <a:path h="4854671" w="6935245">
                <a:moveTo>
                  <a:pt x="0" y="0"/>
                </a:moveTo>
                <a:lnTo>
                  <a:pt x="6935245" y="0"/>
                </a:lnTo>
                <a:lnTo>
                  <a:pt x="6935245" y="4854671"/>
                </a:lnTo>
                <a:lnTo>
                  <a:pt x="0" y="48546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4C6441"/>
        </a:solidFill>
      </p:bgPr>
    </p:bg>
    <p:spTree>
      <p:nvGrpSpPr>
        <p:cNvPr id="1" name=""/>
        <p:cNvGrpSpPr/>
        <p:nvPr/>
      </p:nvGrpSpPr>
      <p:grpSpPr>
        <a:xfrm>
          <a:off x="0" y="0"/>
          <a:ext cx="0" cy="0"/>
          <a:chOff x="0" y="0"/>
          <a:chExt cx="0" cy="0"/>
        </a:xfrm>
      </p:grpSpPr>
      <p:sp>
        <p:nvSpPr>
          <p:cNvPr name="Freeform 2" id="2"/>
          <p:cNvSpPr/>
          <p:nvPr/>
        </p:nvSpPr>
        <p:spPr>
          <a:xfrm flipH="false" flipV="false" rot="0">
            <a:off x="-1665450" y="-611841"/>
            <a:ext cx="5546912" cy="4114800"/>
          </a:xfrm>
          <a:custGeom>
            <a:avLst/>
            <a:gdLst/>
            <a:ahLst/>
            <a:cxnLst/>
            <a:rect r="r" b="b" t="t" l="l"/>
            <a:pathLst>
              <a:path h="4114800" w="5546912">
                <a:moveTo>
                  <a:pt x="0" y="0"/>
                </a:moveTo>
                <a:lnTo>
                  <a:pt x="5546912" y="0"/>
                </a:lnTo>
                <a:lnTo>
                  <a:pt x="554691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541576">
            <a:off x="3603105" y="2044491"/>
            <a:ext cx="556715" cy="617714"/>
          </a:xfrm>
          <a:custGeom>
            <a:avLst/>
            <a:gdLst/>
            <a:ahLst/>
            <a:cxnLst/>
            <a:rect r="r" b="b" t="t" l="l"/>
            <a:pathLst>
              <a:path h="617714" w="556715">
                <a:moveTo>
                  <a:pt x="0" y="0"/>
                </a:moveTo>
                <a:lnTo>
                  <a:pt x="556715" y="0"/>
                </a:lnTo>
                <a:lnTo>
                  <a:pt x="556715" y="617714"/>
                </a:lnTo>
                <a:lnTo>
                  <a:pt x="0" y="617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223754">
            <a:off x="11831752" y="7022330"/>
            <a:ext cx="556715" cy="617714"/>
          </a:xfrm>
          <a:custGeom>
            <a:avLst/>
            <a:gdLst/>
            <a:ahLst/>
            <a:cxnLst/>
            <a:rect r="r" b="b" t="t" l="l"/>
            <a:pathLst>
              <a:path h="617714" w="556715">
                <a:moveTo>
                  <a:pt x="0" y="0"/>
                </a:moveTo>
                <a:lnTo>
                  <a:pt x="556715" y="0"/>
                </a:lnTo>
                <a:lnTo>
                  <a:pt x="556715" y="617715"/>
                </a:lnTo>
                <a:lnTo>
                  <a:pt x="0" y="617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044723" y="7331187"/>
            <a:ext cx="5283418" cy="4879957"/>
          </a:xfrm>
          <a:custGeom>
            <a:avLst/>
            <a:gdLst/>
            <a:ahLst/>
            <a:cxnLst/>
            <a:rect r="r" b="b" t="t" l="l"/>
            <a:pathLst>
              <a:path h="4879957" w="5283418">
                <a:moveTo>
                  <a:pt x="0" y="0"/>
                </a:moveTo>
                <a:lnTo>
                  <a:pt x="5283419" y="0"/>
                </a:lnTo>
                <a:lnTo>
                  <a:pt x="5283419" y="4879958"/>
                </a:lnTo>
                <a:lnTo>
                  <a:pt x="0" y="48799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3160242" y="1335614"/>
            <a:ext cx="11884481" cy="8009599"/>
          </a:xfrm>
          <a:custGeom>
            <a:avLst/>
            <a:gdLst/>
            <a:ahLst/>
            <a:cxnLst/>
            <a:rect r="r" b="b" t="t" l="l"/>
            <a:pathLst>
              <a:path h="8009599" w="11884481">
                <a:moveTo>
                  <a:pt x="0" y="0"/>
                </a:moveTo>
                <a:lnTo>
                  <a:pt x="11884481" y="0"/>
                </a:lnTo>
                <a:lnTo>
                  <a:pt x="11884481" y="8009599"/>
                </a:lnTo>
                <a:lnTo>
                  <a:pt x="0" y="8009599"/>
                </a:lnTo>
                <a:lnTo>
                  <a:pt x="0" y="0"/>
                </a:lnTo>
                <a:close/>
              </a:path>
            </a:pathLst>
          </a:custGeom>
          <a:blipFill>
            <a:blip r:embed="rId8"/>
            <a:stretch>
              <a:fillRect l="-1251" t="0" r="-1251"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4C6441"/>
        </a:solidFill>
      </p:bgPr>
    </p:bg>
    <p:spTree>
      <p:nvGrpSpPr>
        <p:cNvPr id="1" name=""/>
        <p:cNvGrpSpPr/>
        <p:nvPr/>
      </p:nvGrpSpPr>
      <p:grpSpPr>
        <a:xfrm>
          <a:off x="0" y="0"/>
          <a:ext cx="0" cy="0"/>
          <a:chOff x="0" y="0"/>
          <a:chExt cx="0" cy="0"/>
        </a:xfrm>
      </p:grpSpPr>
      <p:sp>
        <p:nvSpPr>
          <p:cNvPr name="Freeform 2" id="2"/>
          <p:cNvSpPr/>
          <p:nvPr/>
        </p:nvSpPr>
        <p:spPr>
          <a:xfrm flipH="false" flipV="false" rot="0">
            <a:off x="-1025338" y="-611841"/>
            <a:ext cx="5546912" cy="4114800"/>
          </a:xfrm>
          <a:custGeom>
            <a:avLst/>
            <a:gdLst/>
            <a:ahLst/>
            <a:cxnLst/>
            <a:rect r="r" b="b" t="t" l="l"/>
            <a:pathLst>
              <a:path h="4114800" w="5546912">
                <a:moveTo>
                  <a:pt x="0" y="0"/>
                </a:moveTo>
                <a:lnTo>
                  <a:pt x="5546912" y="0"/>
                </a:lnTo>
                <a:lnTo>
                  <a:pt x="554691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588704" y="1843697"/>
            <a:ext cx="14317144" cy="6219190"/>
          </a:xfrm>
          <a:prstGeom prst="rect">
            <a:avLst/>
          </a:prstGeom>
        </p:spPr>
        <p:txBody>
          <a:bodyPr anchor="t" rtlCol="false" tIns="0" lIns="0" bIns="0" rIns="0">
            <a:spAutoFit/>
          </a:bodyPr>
          <a:lstStyle/>
          <a:p>
            <a:pPr algn="ctr">
              <a:lnSpc>
                <a:spcPts val="11200"/>
              </a:lnSpc>
            </a:pPr>
            <a:r>
              <a:rPr lang="en-US" sz="8000">
                <a:solidFill>
                  <a:srgbClr val="F7F4ED"/>
                </a:solidFill>
                <a:latin typeface="Etna Sans Serif"/>
                <a:ea typeface="Etna Sans Serif"/>
                <a:cs typeface="Etna Sans Serif"/>
                <a:sym typeface="Etna Sans Serif"/>
              </a:rPr>
              <a:t>Aims for the meeting</a:t>
            </a:r>
          </a:p>
          <a:p>
            <a:pPr algn="ctr">
              <a:lnSpc>
                <a:spcPts val="11200"/>
              </a:lnSpc>
            </a:pPr>
          </a:p>
          <a:p>
            <a:pPr algn="l" marL="1036320" indent="-518160" lvl="1">
              <a:lnSpc>
                <a:spcPts val="6719"/>
              </a:lnSpc>
              <a:buFont typeface="Arial"/>
              <a:buChar char="•"/>
            </a:pPr>
            <a:r>
              <a:rPr lang="en-US" sz="4800">
                <a:solidFill>
                  <a:srgbClr val="F7F4ED"/>
                </a:solidFill>
                <a:latin typeface="Etna Sans Serif"/>
                <a:ea typeface="Etna Sans Serif"/>
                <a:cs typeface="Etna Sans Serif"/>
                <a:sym typeface="Etna Sans Serif"/>
              </a:rPr>
              <a:t>What is Therapeutic Thinking</a:t>
            </a:r>
          </a:p>
          <a:p>
            <a:pPr algn="l" marL="1036320" indent="-518160" lvl="1">
              <a:lnSpc>
                <a:spcPts val="6719"/>
              </a:lnSpc>
              <a:buFont typeface="Arial"/>
              <a:buChar char="•"/>
            </a:pPr>
            <a:r>
              <a:rPr lang="en-US" sz="4800">
                <a:solidFill>
                  <a:srgbClr val="F7F4ED"/>
                </a:solidFill>
                <a:latin typeface="Etna Sans Serif"/>
                <a:ea typeface="Etna Sans Serif"/>
                <a:cs typeface="Etna Sans Serif"/>
                <a:sym typeface="Etna Sans Serif"/>
              </a:rPr>
              <a:t>Inclusion</a:t>
            </a:r>
          </a:p>
          <a:p>
            <a:pPr algn="l" marL="1036320" indent="-518160" lvl="1">
              <a:lnSpc>
                <a:spcPts val="6719"/>
              </a:lnSpc>
              <a:buFont typeface="Arial"/>
              <a:buChar char="•"/>
            </a:pPr>
            <a:r>
              <a:rPr lang="en-US" sz="4800">
                <a:solidFill>
                  <a:srgbClr val="F7F4ED"/>
                </a:solidFill>
                <a:latin typeface="Etna Sans Serif"/>
                <a:ea typeface="Etna Sans Serif"/>
                <a:cs typeface="Etna Sans Serif"/>
                <a:sym typeface="Etna Sans Serif"/>
              </a:rPr>
              <a:t>What we do in school</a:t>
            </a:r>
          </a:p>
          <a:p>
            <a:pPr algn="l" marL="1036320" indent="-518160" lvl="1">
              <a:lnSpc>
                <a:spcPts val="6719"/>
              </a:lnSpc>
              <a:buFont typeface="Arial"/>
              <a:buChar char="•"/>
            </a:pPr>
            <a:r>
              <a:rPr lang="en-US" sz="4800">
                <a:solidFill>
                  <a:srgbClr val="F7F4ED"/>
                </a:solidFill>
                <a:latin typeface="Etna Sans Serif"/>
                <a:ea typeface="Etna Sans Serif"/>
                <a:cs typeface="Etna Sans Serif"/>
                <a:sym typeface="Etna Sans Serif"/>
              </a:rPr>
              <a:t>Consequences</a:t>
            </a:r>
          </a:p>
        </p:txBody>
      </p:sp>
      <p:sp>
        <p:nvSpPr>
          <p:cNvPr name="Freeform 4" id="4"/>
          <p:cNvSpPr/>
          <p:nvPr/>
        </p:nvSpPr>
        <p:spPr>
          <a:xfrm flipH="false" flipV="false" rot="-5541576">
            <a:off x="3923160" y="1427539"/>
            <a:ext cx="556715" cy="617714"/>
          </a:xfrm>
          <a:custGeom>
            <a:avLst/>
            <a:gdLst/>
            <a:ahLst/>
            <a:cxnLst/>
            <a:rect r="r" b="b" t="t" l="l"/>
            <a:pathLst>
              <a:path h="617714" w="556715">
                <a:moveTo>
                  <a:pt x="0" y="0"/>
                </a:moveTo>
                <a:lnTo>
                  <a:pt x="556715" y="0"/>
                </a:lnTo>
                <a:lnTo>
                  <a:pt x="556715" y="617715"/>
                </a:lnTo>
                <a:lnTo>
                  <a:pt x="0" y="617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223754">
            <a:off x="8159268" y="7754029"/>
            <a:ext cx="556715" cy="617714"/>
          </a:xfrm>
          <a:custGeom>
            <a:avLst/>
            <a:gdLst/>
            <a:ahLst/>
            <a:cxnLst/>
            <a:rect r="r" b="b" t="t" l="l"/>
            <a:pathLst>
              <a:path h="617714" w="556715">
                <a:moveTo>
                  <a:pt x="0" y="0"/>
                </a:moveTo>
                <a:lnTo>
                  <a:pt x="556715" y="0"/>
                </a:lnTo>
                <a:lnTo>
                  <a:pt x="556715" y="617715"/>
                </a:lnTo>
                <a:lnTo>
                  <a:pt x="0" y="617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264138" y="6187711"/>
            <a:ext cx="5283418" cy="4879957"/>
          </a:xfrm>
          <a:custGeom>
            <a:avLst/>
            <a:gdLst/>
            <a:ahLst/>
            <a:cxnLst/>
            <a:rect r="r" b="b" t="t" l="l"/>
            <a:pathLst>
              <a:path h="4879957" w="5283418">
                <a:moveTo>
                  <a:pt x="0" y="0"/>
                </a:moveTo>
                <a:lnTo>
                  <a:pt x="5283418" y="0"/>
                </a:lnTo>
                <a:lnTo>
                  <a:pt x="5283418" y="4879958"/>
                </a:lnTo>
                <a:lnTo>
                  <a:pt x="0" y="48799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4C6441"/>
        </a:solidFill>
      </p:bgPr>
    </p:bg>
    <p:spTree>
      <p:nvGrpSpPr>
        <p:cNvPr id="1" name=""/>
        <p:cNvGrpSpPr/>
        <p:nvPr/>
      </p:nvGrpSpPr>
      <p:grpSpPr>
        <a:xfrm>
          <a:off x="0" y="0"/>
          <a:ext cx="0" cy="0"/>
          <a:chOff x="0" y="0"/>
          <a:chExt cx="0" cy="0"/>
        </a:xfrm>
      </p:grpSpPr>
      <p:sp>
        <p:nvSpPr>
          <p:cNvPr name="Freeform 2" id="2"/>
          <p:cNvSpPr/>
          <p:nvPr/>
        </p:nvSpPr>
        <p:spPr>
          <a:xfrm flipH="false" flipV="false" rot="0">
            <a:off x="-1025338" y="-611841"/>
            <a:ext cx="5546912" cy="4114800"/>
          </a:xfrm>
          <a:custGeom>
            <a:avLst/>
            <a:gdLst/>
            <a:ahLst/>
            <a:cxnLst/>
            <a:rect r="r" b="b" t="t" l="l"/>
            <a:pathLst>
              <a:path h="4114800" w="5546912">
                <a:moveTo>
                  <a:pt x="0" y="0"/>
                </a:moveTo>
                <a:lnTo>
                  <a:pt x="5546912" y="0"/>
                </a:lnTo>
                <a:lnTo>
                  <a:pt x="554691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748118" y="3490163"/>
            <a:ext cx="15069851" cy="4206874"/>
          </a:xfrm>
          <a:prstGeom prst="rect">
            <a:avLst/>
          </a:prstGeom>
        </p:spPr>
        <p:txBody>
          <a:bodyPr anchor="t" rtlCol="false" tIns="0" lIns="0" bIns="0" rIns="0">
            <a:spAutoFit/>
          </a:bodyPr>
          <a:lstStyle/>
          <a:p>
            <a:pPr algn="ctr">
              <a:lnSpc>
                <a:spcPts val="11200"/>
              </a:lnSpc>
            </a:pPr>
            <a:r>
              <a:rPr lang="en-US" sz="8000">
                <a:solidFill>
                  <a:srgbClr val="F7F4ED"/>
                </a:solidFill>
                <a:latin typeface="Etna Sans Serif"/>
                <a:ea typeface="Etna Sans Serif"/>
                <a:cs typeface="Etna Sans Serif"/>
                <a:sym typeface="Etna Sans Serif"/>
              </a:rPr>
              <a:t>“You can’t make a child feel better by making them feel worse” </a:t>
            </a:r>
          </a:p>
        </p:txBody>
      </p:sp>
      <p:sp>
        <p:nvSpPr>
          <p:cNvPr name="Freeform 4" id="4"/>
          <p:cNvSpPr/>
          <p:nvPr/>
        </p:nvSpPr>
        <p:spPr>
          <a:xfrm flipH="false" flipV="false" rot="-5541576">
            <a:off x="1469760" y="3194102"/>
            <a:ext cx="556715" cy="617714"/>
          </a:xfrm>
          <a:custGeom>
            <a:avLst/>
            <a:gdLst/>
            <a:ahLst/>
            <a:cxnLst/>
            <a:rect r="r" b="b" t="t" l="l"/>
            <a:pathLst>
              <a:path h="617714" w="556715">
                <a:moveTo>
                  <a:pt x="0" y="0"/>
                </a:moveTo>
                <a:lnTo>
                  <a:pt x="556715" y="0"/>
                </a:lnTo>
                <a:lnTo>
                  <a:pt x="556715" y="617714"/>
                </a:lnTo>
                <a:lnTo>
                  <a:pt x="0" y="617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223754">
            <a:off x="11114341" y="7388180"/>
            <a:ext cx="556715" cy="617714"/>
          </a:xfrm>
          <a:custGeom>
            <a:avLst/>
            <a:gdLst/>
            <a:ahLst/>
            <a:cxnLst/>
            <a:rect r="r" b="b" t="t" l="l"/>
            <a:pathLst>
              <a:path h="617714" w="556715">
                <a:moveTo>
                  <a:pt x="0" y="0"/>
                </a:moveTo>
                <a:lnTo>
                  <a:pt x="556716" y="0"/>
                </a:lnTo>
                <a:lnTo>
                  <a:pt x="556716" y="617714"/>
                </a:lnTo>
                <a:lnTo>
                  <a:pt x="0" y="617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264138" y="6187711"/>
            <a:ext cx="5283418" cy="4879957"/>
          </a:xfrm>
          <a:custGeom>
            <a:avLst/>
            <a:gdLst/>
            <a:ahLst/>
            <a:cxnLst/>
            <a:rect r="r" b="b" t="t" l="l"/>
            <a:pathLst>
              <a:path h="4879957" w="5283418">
                <a:moveTo>
                  <a:pt x="0" y="0"/>
                </a:moveTo>
                <a:lnTo>
                  <a:pt x="5283418" y="0"/>
                </a:lnTo>
                <a:lnTo>
                  <a:pt x="5283418" y="4879958"/>
                </a:lnTo>
                <a:lnTo>
                  <a:pt x="0" y="48799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Freeform 2" id="2"/>
          <p:cNvSpPr/>
          <p:nvPr/>
        </p:nvSpPr>
        <p:spPr>
          <a:xfrm flipH="false" flipV="false" rot="8228140">
            <a:off x="14842459" y="-1167293"/>
            <a:ext cx="5283418" cy="4879957"/>
          </a:xfrm>
          <a:custGeom>
            <a:avLst/>
            <a:gdLst/>
            <a:ahLst/>
            <a:cxnLst/>
            <a:rect r="r" b="b" t="t" l="l"/>
            <a:pathLst>
              <a:path h="4879957" w="5283418">
                <a:moveTo>
                  <a:pt x="0" y="0"/>
                </a:moveTo>
                <a:lnTo>
                  <a:pt x="5283418" y="0"/>
                </a:lnTo>
                <a:lnTo>
                  <a:pt x="5283418" y="4879957"/>
                </a:lnTo>
                <a:lnTo>
                  <a:pt x="0" y="48799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98903">
            <a:off x="-597172" y="6819982"/>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61187" y="1110760"/>
            <a:ext cx="15883235" cy="4533265"/>
          </a:xfrm>
          <a:prstGeom prst="rect">
            <a:avLst/>
          </a:prstGeom>
        </p:spPr>
        <p:txBody>
          <a:bodyPr anchor="t" rtlCol="false" tIns="0" lIns="0" bIns="0" rIns="0">
            <a:spAutoFit/>
          </a:bodyPr>
          <a:lstStyle/>
          <a:p>
            <a:pPr algn="ctr">
              <a:lnSpc>
                <a:spcPts val="11200"/>
              </a:lnSpc>
            </a:pPr>
            <a:r>
              <a:rPr lang="en-US" sz="8000">
                <a:solidFill>
                  <a:srgbClr val="000000"/>
                </a:solidFill>
                <a:latin typeface="League Spartan"/>
                <a:ea typeface="League Spartan"/>
                <a:cs typeface="League Spartan"/>
                <a:sym typeface="League Spartan"/>
              </a:rPr>
              <a:t>What is Therapeutic Thinking?</a:t>
            </a:r>
          </a:p>
          <a:p>
            <a:pPr algn="ctr">
              <a:lnSpc>
                <a:spcPts val="11200"/>
              </a:lnSpc>
            </a:pPr>
          </a:p>
          <a:p>
            <a:pPr algn="l">
              <a:lnSpc>
                <a:spcPts val="6719"/>
              </a:lnSpc>
            </a:pPr>
          </a:p>
          <a:p>
            <a:pPr algn="l">
              <a:lnSpc>
                <a:spcPts val="6719"/>
              </a:lnSpc>
              <a:spcBef>
                <a:spcPct val="0"/>
              </a:spcBef>
            </a:pPr>
          </a:p>
        </p:txBody>
      </p:sp>
      <p:sp>
        <p:nvSpPr>
          <p:cNvPr name="TextBox 5" id="5"/>
          <p:cNvSpPr txBox="true"/>
          <p:nvPr/>
        </p:nvSpPr>
        <p:spPr>
          <a:xfrm rot="0">
            <a:off x="1379963" y="2982961"/>
            <a:ext cx="15528073" cy="5907405"/>
          </a:xfrm>
          <a:prstGeom prst="rect">
            <a:avLst/>
          </a:prstGeom>
        </p:spPr>
        <p:txBody>
          <a:bodyPr anchor="t" rtlCol="false" tIns="0" lIns="0" bIns="0" rIns="0">
            <a:spAutoFit/>
          </a:bodyPr>
          <a:lstStyle/>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Therapeutic Thinking is a whole school, cultural approach that focuses on improving educational outcomes for ALL.  </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Children are supported and encouraged to build relationships with adults and peers</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Individual needs (behaviour and inclusion) are being met.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Freeform 2" id="2"/>
          <p:cNvSpPr/>
          <p:nvPr/>
        </p:nvSpPr>
        <p:spPr>
          <a:xfrm flipH="false" flipV="false" rot="8228140">
            <a:off x="14842459" y="-1167293"/>
            <a:ext cx="5283418" cy="4879957"/>
          </a:xfrm>
          <a:custGeom>
            <a:avLst/>
            <a:gdLst/>
            <a:ahLst/>
            <a:cxnLst/>
            <a:rect r="r" b="b" t="t" l="l"/>
            <a:pathLst>
              <a:path h="4879957" w="5283418">
                <a:moveTo>
                  <a:pt x="0" y="0"/>
                </a:moveTo>
                <a:lnTo>
                  <a:pt x="5283418" y="0"/>
                </a:lnTo>
                <a:lnTo>
                  <a:pt x="5283418" y="4879957"/>
                </a:lnTo>
                <a:lnTo>
                  <a:pt x="0" y="48799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98903">
            <a:off x="-597172" y="6819982"/>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61187" y="1110760"/>
            <a:ext cx="15883235" cy="4533265"/>
          </a:xfrm>
          <a:prstGeom prst="rect">
            <a:avLst/>
          </a:prstGeom>
        </p:spPr>
        <p:txBody>
          <a:bodyPr anchor="t" rtlCol="false" tIns="0" lIns="0" bIns="0" rIns="0">
            <a:spAutoFit/>
          </a:bodyPr>
          <a:lstStyle/>
          <a:p>
            <a:pPr algn="ctr">
              <a:lnSpc>
                <a:spcPts val="11200"/>
              </a:lnSpc>
            </a:pPr>
            <a:r>
              <a:rPr lang="en-US" sz="8000">
                <a:solidFill>
                  <a:srgbClr val="000000"/>
                </a:solidFill>
                <a:latin typeface="League Spartan"/>
                <a:ea typeface="League Spartan"/>
                <a:cs typeface="League Spartan"/>
                <a:sym typeface="League Spartan"/>
              </a:rPr>
              <a:t>What is Therapeutic Thinking?</a:t>
            </a:r>
          </a:p>
          <a:p>
            <a:pPr algn="ctr">
              <a:lnSpc>
                <a:spcPts val="11200"/>
              </a:lnSpc>
            </a:pPr>
          </a:p>
          <a:p>
            <a:pPr algn="l">
              <a:lnSpc>
                <a:spcPts val="6719"/>
              </a:lnSpc>
            </a:pPr>
          </a:p>
          <a:p>
            <a:pPr algn="l">
              <a:lnSpc>
                <a:spcPts val="6719"/>
              </a:lnSpc>
              <a:spcBef>
                <a:spcPct val="0"/>
              </a:spcBef>
            </a:pPr>
          </a:p>
        </p:txBody>
      </p:sp>
      <p:sp>
        <p:nvSpPr>
          <p:cNvPr name="TextBox 5" id="5"/>
          <p:cNvSpPr txBox="true"/>
          <p:nvPr/>
        </p:nvSpPr>
        <p:spPr>
          <a:xfrm rot="0">
            <a:off x="1379963" y="2982961"/>
            <a:ext cx="15528073" cy="2516505"/>
          </a:xfrm>
          <a:prstGeom prst="rect">
            <a:avLst/>
          </a:prstGeom>
        </p:spPr>
        <p:txBody>
          <a:bodyPr anchor="t" rtlCol="false" tIns="0" lIns="0" bIns="0" rIns="0">
            <a:spAutoFit/>
          </a:bodyPr>
          <a:lstStyle/>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Staff modelling encourages children to be kind, tolerant and accepting of others. </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Lowers the risk of more dangerous behaviours.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TextBox 2" id="2"/>
          <p:cNvSpPr txBox="true"/>
          <p:nvPr/>
        </p:nvSpPr>
        <p:spPr>
          <a:xfrm rot="0">
            <a:off x="6550900" y="3643783"/>
            <a:ext cx="11426" cy="1066495"/>
          </a:xfrm>
          <a:prstGeom prst="rect">
            <a:avLst/>
          </a:prstGeom>
        </p:spPr>
        <p:txBody>
          <a:bodyPr anchor="t" rtlCol="false" tIns="0" lIns="0" bIns="0" rIns="0">
            <a:spAutoFit/>
          </a:bodyPr>
          <a:lstStyle/>
          <a:p>
            <a:pPr algn="ctr">
              <a:lnSpc>
                <a:spcPts val="7228"/>
              </a:lnSpc>
              <a:spcBef>
                <a:spcPct val="0"/>
              </a:spcBef>
            </a:pPr>
          </a:p>
        </p:txBody>
      </p:sp>
      <p:sp>
        <p:nvSpPr>
          <p:cNvPr name="Freeform 3" id="3"/>
          <p:cNvSpPr/>
          <p:nvPr/>
        </p:nvSpPr>
        <p:spPr>
          <a:xfrm flipH="false" flipV="false" rot="4588335">
            <a:off x="12517830" y="-2161233"/>
            <a:ext cx="6907336" cy="6379867"/>
          </a:xfrm>
          <a:custGeom>
            <a:avLst/>
            <a:gdLst/>
            <a:ahLst/>
            <a:cxnLst/>
            <a:rect r="r" b="b" t="t" l="l"/>
            <a:pathLst>
              <a:path h="6379867" w="6907336">
                <a:moveTo>
                  <a:pt x="0" y="0"/>
                </a:moveTo>
                <a:lnTo>
                  <a:pt x="6907336" y="0"/>
                </a:lnTo>
                <a:lnTo>
                  <a:pt x="6907336" y="6379866"/>
                </a:lnTo>
                <a:lnTo>
                  <a:pt x="0" y="6379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942051">
            <a:off x="-2055419" y="6642446"/>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68413" y="8203169"/>
            <a:ext cx="6907336" cy="6379867"/>
          </a:xfrm>
          <a:custGeom>
            <a:avLst/>
            <a:gdLst/>
            <a:ahLst/>
            <a:cxnLst/>
            <a:rect r="r" b="b" t="t" l="l"/>
            <a:pathLst>
              <a:path h="6379867" w="6907336">
                <a:moveTo>
                  <a:pt x="0" y="0"/>
                </a:moveTo>
                <a:lnTo>
                  <a:pt x="6907336" y="0"/>
                </a:lnTo>
                <a:lnTo>
                  <a:pt x="6907336" y="6379867"/>
                </a:lnTo>
                <a:lnTo>
                  <a:pt x="0" y="63798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946074">
            <a:off x="15817571" y="-1098260"/>
            <a:ext cx="5719872" cy="5137485"/>
          </a:xfrm>
          <a:custGeom>
            <a:avLst/>
            <a:gdLst/>
            <a:ahLst/>
            <a:cxnLst/>
            <a:rect r="r" b="b" t="t" l="l"/>
            <a:pathLst>
              <a:path h="5137485" w="5719872">
                <a:moveTo>
                  <a:pt x="0" y="0"/>
                </a:moveTo>
                <a:lnTo>
                  <a:pt x="5719872" y="0"/>
                </a:lnTo>
                <a:lnTo>
                  <a:pt x="5719872" y="5137485"/>
                </a:lnTo>
                <a:lnTo>
                  <a:pt x="0" y="513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289588" y="700545"/>
            <a:ext cx="14736217"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League Spartan"/>
                <a:ea typeface="League Spartan"/>
                <a:cs typeface="League Spartan"/>
                <a:sym typeface="League Spartan"/>
              </a:rPr>
              <a:t>Inclusion at Parrett and Axe</a:t>
            </a:r>
          </a:p>
        </p:txBody>
      </p:sp>
      <p:sp>
        <p:nvSpPr>
          <p:cNvPr name="Freeform 8" id="8"/>
          <p:cNvSpPr/>
          <p:nvPr/>
        </p:nvSpPr>
        <p:spPr>
          <a:xfrm flipH="false" flipV="false" rot="-6000">
            <a:off x="1021825" y="1839510"/>
            <a:ext cx="15271742" cy="7918126"/>
          </a:xfrm>
          <a:custGeom>
            <a:avLst/>
            <a:gdLst/>
            <a:ahLst/>
            <a:cxnLst/>
            <a:rect r="r" b="b" t="t" l="l"/>
            <a:pathLst>
              <a:path h="7918126" w="15271742">
                <a:moveTo>
                  <a:pt x="13773" y="0"/>
                </a:moveTo>
                <a:lnTo>
                  <a:pt x="15271742" y="26631"/>
                </a:lnTo>
                <a:lnTo>
                  <a:pt x="15257969" y="7918127"/>
                </a:lnTo>
                <a:lnTo>
                  <a:pt x="0" y="7891496"/>
                </a:lnTo>
                <a:lnTo>
                  <a:pt x="13773" y="0"/>
                </a:lnTo>
                <a:close/>
              </a:path>
            </a:pathLst>
          </a:custGeom>
          <a:blipFill>
            <a:blip r:embed="rId10"/>
            <a:stretch>
              <a:fillRect l="-5942" t="-14967" r="-9446" b="-136"/>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TextBox 2" id="2"/>
          <p:cNvSpPr txBox="true"/>
          <p:nvPr/>
        </p:nvSpPr>
        <p:spPr>
          <a:xfrm rot="0">
            <a:off x="6550900" y="3643783"/>
            <a:ext cx="11426" cy="1066495"/>
          </a:xfrm>
          <a:prstGeom prst="rect">
            <a:avLst/>
          </a:prstGeom>
        </p:spPr>
        <p:txBody>
          <a:bodyPr anchor="t" rtlCol="false" tIns="0" lIns="0" bIns="0" rIns="0">
            <a:spAutoFit/>
          </a:bodyPr>
          <a:lstStyle/>
          <a:p>
            <a:pPr algn="ctr">
              <a:lnSpc>
                <a:spcPts val="7228"/>
              </a:lnSpc>
              <a:spcBef>
                <a:spcPct val="0"/>
              </a:spcBef>
            </a:pPr>
          </a:p>
        </p:txBody>
      </p:sp>
      <p:sp>
        <p:nvSpPr>
          <p:cNvPr name="Freeform 3" id="3"/>
          <p:cNvSpPr/>
          <p:nvPr/>
        </p:nvSpPr>
        <p:spPr>
          <a:xfrm flipH="false" flipV="false" rot="4588335">
            <a:off x="12517830" y="-2161233"/>
            <a:ext cx="6907336" cy="6379867"/>
          </a:xfrm>
          <a:custGeom>
            <a:avLst/>
            <a:gdLst/>
            <a:ahLst/>
            <a:cxnLst/>
            <a:rect r="r" b="b" t="t" l="l"/>
            <a:pathLst>
              <a:path h="6379867" w="6907336">
                <a:moveTo>
                  <a:pt x="0" y="0"/>
                </a:moveTo>
                <a:lnTo>
                  <a:pt x="6907336" y="0"/>
                </a:lnTo>
                <a:lnTo>
                  <a:pt x="6907336" y="6379866"/>
                </a:lnTo>
                <a:lnTo>
                  <a:pt x="0" y="6379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942051">
            <a:off x="-2055419" y="6642446"/>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68413" y="8203169"/>
            <a:ext cx="6907336" cy="6379867"/>
          </a:xfrm>
          <a:custGeom>
            <a:avLst/>
            <a:gdLst/>
            <a:ahLst/>
            <a:cxnLst/>
            <a:rect r="r" b="b" t="t" l="l"/>
            <a:pathLst>
              <a:path h="6379867" w="6907336">
                <a:moveTo>
                  <a:pt x="0" y="0"/>
                </a:moveTo>
                <a:lnTo>
                  <a:pt x="6907336" y="0"/>
                </a:lnTo>
                <a:lnTo>
                  <a:pt x="6907336" y="6379867"/>
                </a:lnTo>
                <a:lnTo>
                  <a:pt x="0" y="63798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946074">
            <a:off x="15817571" y="-1098260"/>
            <a:ext cx="5719872" cy="5137485"/>
          </a:xfrm>
          <a:custGeom>
            <a:avLst/>
            <a:gdLst/>
            <a:ahLst/>
            <a:cxnLst/>
            <a:rect r="r" b="b" t="t" l="l"/>
            <a:pathLst>
              <a:path h="5137485" w="5719872">
                <a:moveTo>
                  <a:pt x="0" y="0"/>
                </a:moveTo>
                <a:lnTo>
                  <a:pt x="5719872" y="0"/>
                </a:lnTo>
                <a:lnTo>
                  <a:pt x="5719872" y="5137485"/>
                </a:lnTo>
                <a:lnTo>
                  <a:pt x="0" y="513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028700" y="1095375"/>
            <a:ext cx="14887430" cy="4783455"/>
          </a:xfrm>
          <a:prstGeom prst="rect">
            <a:avLst/>
          </a:prstGeom>
        </p:spPr>
        <p:txBody>
          <a:bodyPr anchor="t" rtlCol="false" tIns="0" lIns="0" bIns="0" rIns="0">
            <a:spAutoFit/>
          </a:bodyPr>
          <a:lstStyle/>
          <a:p>
            <a:pPr algn="l">
              <a:lnSpc>
                <a:spcPts val="7769"/>
              </a:lnSpc>
            </a:pPr>
            <a:r>
              <a:rPr lang="en-US" sz="6999">
                <a:solidFill>
                  <a:srgbClr val="000000"/>
                </a:solidFill>
                <a:latin typeface="Etna Sans Serif"/>
                <a:ea typeface="Etna Sans Serif"/>
                <a:cs typeface="Etna Sans Serif"/>
                <a:sym typeface="Etna Sans Serif"/>
              </a:rPr>
              <a:t>How we do this...</a:t>
            </a:r>
          </a:p>
          <a:p>
            <a:pPr algn="ctr">
              <a:lnSpc>
                <a:spcPts val="7769"/>
              </a:lnSpc>
            </a:pPr>
          </a:p>
          <a:p>
            <a:pPr algn="l" marL="1079501" indent="-539750" lvl="1">
              <a:lnSpc>
                <a:spcPts val="5550"/>
              </a:lnSpc>
              <a:buFont typeface="Arial"/>
              <a:buChar char="•"/>
            </a:pPr>
            <a:r>
              <a:rPr lang="en-US" sz="5000">
                <a:solidFill>
                  <a:srgbClr val="000000"/>
                </a:solidFill>
                <a:latin typeface="Etna Sans Serif"/>
                <a:ea typeface="Etna Sans Serif"/>
                <a:cs typeface="Etna Sans Serif"/>
                <a:sym typeface="Etna Sans Serif"/>
              </a:rPr>
              <a:t>We have rewritten the school behaviour policy (which can be viewed on the school website)</a:t>
            </a:r>
          </a:p>
          <a:p>
            <a:pPr algn="l">
              <a:lnSpc>
                <a:spcPts val="5550"/>
              </a:lnSpc>
            </a:pPr>
          </a:p>
          <a:p>
            <a:pPr algn="l" marL="1079501" indent="-539750" lvl="1">
              <a:lnSpc>
                <a:spcPts val="5550"/>
              </a:lnSpc>
              <a:buFont typeface="Arial"/>
              <a:buChar char="•"/>
            </a:pPr>
            <a:r>
              <a:rPr lang="en-US" sz="5000">
                <a:solidFill>
                  <a:srgbClr val="000000"/>
                </a:solidFill>
                <a:latin typeface="Etna Sans Serif"/>
                <a:ea typeface="Etna Sans Serif"/>
                <a:cs typeface="Etna Sans Serif"/>
                <a:sym typeface="Etna Sans Serif"/>
              </a:rPr>
              <a:t>Using a graduated response for behaviour:</a:t>
            </a:r>
          </a:p>
        </p:txBody>
      </p:sp>
      <p:sp>
        <p:nvSpPr>
          <p:cNvPr name="TextBox 8" id="8"/>
          <p:cNvSpPr txBox="true"/>
          <p:nvPr/>
        </p:nvSpPr>
        <p:spPr>
          <a:xfrm rot="0">
            <a:off x="6370141" y="6479808"/>
            <a:ext cx="5304383" cy="3543300"/>
          </a:xfrm>
          <a:prstGeom prst="rect">
            <a:avLst/>
          </a:prstGeom>
        </p:spPr>
        <p:txBody>
          <a:bodyPr anchor="t" rtlCol="false" tIns="0" lIns="0" bIns="0" rIns="0">
            <a:spAutoFit/>
          </a:bodyPr>
          <a:lstStyle/>
          <a:p>
            <a:pPr algn="l">
              <a:lnSpc>
                <a:spcPts val="5550"/>
              </a:lnSpc>
            </a:pPr>
            <a:r>
              <a:rPr lang="en-US" sz="5000">
                <a:solidFill>
                  <a:srgbClr val="1800AD"/>
                </a:solidFill>
                <a:latin typeface="Etna Sans Serif"/>
                <a:ea typeface="Etna Sans Serif"/>
                <a:cs typeface="Etna Sans Serif"/>
                <a:sym typeface="Etna Sans Serif"/>
              </a:rPr>
              <a:t>Universal Provision</a:t>
            </a:r>
          </a:p>
          <a:p>
            <a:pPr algn="l">
              <a:lnSpc>
                <a:spcPts val="5550"/>
              </a:lnSpc>
            </a:pPr>
          </a:p>
          <a:p>
            <a:pPr algn="l">
              <a:lnSpc>
                <a:spcPts val="5550"/>
              </a:lnSpc>
            </a:pPr>
            <a:r>
              <a:rPr lang="en-US" sz="5000">
                <a:solidFill>
                  <a:srgbClr val="1800AD"/>
                </a:solidFill>
                <a:latin typeface="Etna Sans Serif"/>
                <a:ea typeface="Etna Sans Serif"/>
                <a:cs typeface="Etna Sans Serif"/>
                <a:sym typeface="Etna Sans Serif"/>
              </a:rPr>
              <a:t>Targeted </a:t>
            </a:r>
          </a:p>
          <a:p>
            <a:pPr algn="l">
              <a:lnSpc>
                <a:spcPts val="5550"/>
              </a:lnSpc>
            </a:pPr>
          </a:p>
          <a:p>
            <a:pPr algn="l">
              <a:lnSpc>
                <a:spcPts val="5550"/>
              </a:lnSpc>
              <a:spcBef>
                <a:spcPct val="0"/>
              </a:spcBef>
            </a:pPr>
            <a:r>
              <a:rPr lang="en-US" sz="5000">
                <a:solidFill>
                  <a:srgbClr val="1800AD"/>
                </a:solidFill>
                <a:latin typeface="Etna Sans Serif"/>
                <a:ea typeface="Etna Sans Serif"/>
                <a:cs typeface="Etna Sans Serif"/>
                <a:sym typeface="Etna Sans Serif"/>
              </a:rPr>
              <a:t>Specialist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Freeform 2" id="2"/>
          <p:cNvSpPr/>
          <p:nvPr/>
        </p:nvSpPr>
        <p:spPr>
          <a:xfrm flipH="false" flipV="false" rot="8228140">
            <a:off x="14842459" y="-1167293"/>
            <a:ext cx="5283418" cy="4879957"/>
          </a:xfrm>
          <a:custGeom>
            <a:avLst/>
            <a:gdLst/>
            <a:ahLst/>
            <a:cxnLst/>
            <a:rect r="r" b="b" t="t" l="l"/>
            <a:pathLst>
              <a:path h="4879957" w="5283418">
                <a:moveTo>
                  <a:pt x="0" y="0"/>
                </a:moveTo>
                <a:lnTo>
                  <a:pt x="5283418" y="0"/>
                </a:lnTo>
                <a:lnTo>
                  <a:pt x="5283418" y="4879957"/>
                </a:lnTo>
                <a:lnTo>
                  <a:pt x="0" y="48799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398903">
            <a:off x="-597172" y="6819982"/>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378998" y="1110760"/>
            <a:ext cx="14247614"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League Spartan"/>
                <a:ea typeface="League Spartan"/>
                <a:cs typeface="League Spartan"/>
                <a:sym typeface="League Spartan"/>
              </a:rPr>
              <a:t>The language of Behaviour</a:t>
            </a:r>
          </a:p>
        </p:txBody>
      </p:sp>
      <p:sp>
        <p:nvSpPr>
          <p:cNvPr name="TextBox 5" id="5"/>
          <p:cNvSpPr txBox="true"/>
          <p:nvPr/>
        </p:nvSpPr>
        <p:spPr>
          <a:xfrm rot="0">
            <a:off x="1379963" y="2982961"/>
            <a:ext cx="15528073" cy="5907405"/>
          </a:xfrm>
          <a:prstGeom prst="rect">
            <a:avLst/>
          </a:prstGeom>
        </p:spPr>
        <p:txBody>
          <a:bodyPr anchor="t" rtlCol="false" tIns="0" lIns="0" bIns="0" rIns="0">
            <a:spAutoFit/>
          </a:bodyPr>
          <a:lstStyle/>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We know there is a reason for ALL behaviour.</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As a school, we no longer use terms such as good, bad or naughty.</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We talk to the younger children about making the right or not right choices.</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In KS2 we talk about behaviour that is expected and unexpected. This removes the negativity.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4ED"/>
        </a:solidFill>
      </p:bgPr>
    </p:bg>
    <p:spTree>
      <p:nvGrpSpPr>
        <p:cNvPr id="1" name=""/>
        <p:cNvGrpSpPr/>
        <p:nvPr/>
      </p:nvGrpSpPr>
      <p:grpSpPr>
        <a:xfrm>
          <a:off x="0" y="0"/>
          <a:ext cx="0" cy="0"/>
          <a:chOff x="0" y="0"/>
          <a:chExt cx="0" cy="0"/>
        </a:xfrm>
      </p:grpSpPr>
      <p:sp>
        <p:nvSpPr>
          <p:cNvPr name="TextBox 2" id="2"/>
          <p:cNvSpPr txBox="true"/>
          <p:nvPr/>
        </p:nvSpPr>
        <p:spPr>
          <a:xfrm rot="0">
            <a:off x="6550900" y="3643783"/>
            <a:ext cx="11426" cy="1066495"/>
          </a:xfrm>
          <a:prstGeom prst="rect">
            <a:avLst/>
          </a:prstGeom>
        </p:spPr>
        <p:txBody>
          <a:bodyPr anchor="t" rtlCol="false" tIns="0" lIns="0" bIns="0" rIns="0">
            <a:spAutoFit/>
          </a:bodyPr>
          <a:lstStyle/>
          <a:p>
            <a:pPr algn="ctr">
              <a:lnSpc>
                <a:spcPts val="7228"/>
              </a:lnSpc>
              <a:spcBef>
                <a:spcPct val="0"/>
              </a:spcBef>
            </a:pPr>
          </a:p>
        </p:txBody>
      </p:sp>
      <p:sp>
        <p:nvSpPr>
          <p:cNvPr name="Freeform 3" id="3"/>
          <p:cNvSpPr/>
          <p:nvPr/>
        </p:nvSpPr>
        <p:spPr>
          <a:xfrm flipH="false" flipV="false" rot="4588335">
            <a:off x="12517830" y="-2161233"/>
            <a:ext cx="6907336" cy="6379867"/>
          </a:xfrm>
          <a:custGeom>
            <a:avLst/>
            <a:gdLst/>
            <a:ahLst/>
            <a:cxnLst/>
            <a:rect r="r" b="b" t="t" l="l"/>
            <a:pathLst>
              <a:path h="6379867" w="6907336">
                <a:moveTo>
                  <a:pt x="0" y="0"/>
                </a:moveTo>
                <a:lnTo>
                  <a:pt x="6907336" y="0"/>
                </a:lnTo>
                <a:lnTo>
                  <a:pt x="6907336" y="6379866"/>
                </a:lnTo>
                <a:lnTo>
                  <a:pt x="0" y="6379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942051">
            <a:off x="-2055419" y="6642446"/>
            <a:ext cx="6380232" cy="6761324"/>
          </a:xfrm>
          <a:custGeom>
            <a:avLst/>
            <a:gdLst/>
            <a:ahLst/>
            <a:cxnLst/>
            <a:rect r="r" b="b" t="t" l="l"/>
            <a:pathLst>
              <a:path h="6761324" w="6380232">
                <a:moveTo>
                  <a:pt x="0" y="0"/>
                </a:moveTo>
                <a:lnTo>
                  <a:pt x="6380231" y="0"/>
                </a:lnTo>
                <a:lnTo>
                  <a:pt x="6380231" y="6761324"/>
                </a:lnTo>
                <a:lnTo>
                  <a:pt x="0" y="6761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68413" y="8203169"/>
            <a:ext cx="6907336" cy="6379867"/>
          </a:xfrm>
          <a:custGeom>
            <a:avLst/>
            <a:gdLst/>
            <a:ahLst/>
            <a:cxnLst/>
            <a:rect r="r" b="b" t="t" l="l"/>
            <a:pathLst>
              <a:path h="6379867" w="6907336">
                <a:moveTo>
                  <a:pt x="0" y="0"/>
                </a:moveTo>
                <a:lnTo>
                  <a:pt x="6907336" y="0"/>
                </a:lnTo>
                <a:lnTo>
                  <a:pt x="6907336" y="6379867"/>
                </a:lnTo>
                <a:lnTo>
                  <a:pt x="0" y="63798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946074">
            <a:off x="15817571" y="-1098260"/>
            <a:ext cx="5719872" cy="5137485"/>
          </a:xfrm>
          <a:custGeom>
            <a:avLst/>
            <a:gdLst/>
            <a:ahLst/>
            <a:cxnLst/>
            <a:rect r="r" b="b" t="t" l="l"/>
            <a:pathLst>
              <a:path h="5137485" w="5719872">
                <a:moveTo>
                  <a:pt x="0" y="0"/>
                </a:moveTo>
                <a:lnTo>
                  <a:pt x="5719872" y="0"/>
                </a:lnTo>
                <a:lnTo>
                  <a:pt x="5719872" y="5137485"/>
                </a:lnTo>
                <a:lnTo>
                  <a:pt x="0" y="513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2423881" y="700545"/>
            <a:ext cx="12467630"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League Spartan"/>
                <a:ea typeface="League Spartan"/>
                <a:cs typeface="League Spartan"/>
                <a:sym typeface="League Spartan"/>
              </a:rPr>
              <a:t>The root of the problem</a:t>
            </a:r>
          </a:p>
        </p:txBody>
      </p:sp>
      <p:sp>
        <p:nvSpPr>
          <p:cNvPr name="TextBox 8" id="8"/>
          <p:cNvSpPr txBox="true"/>
          <p:nvPr/>
        </p:nvSpPr>
        <p:spPr>
          <a:xfrm rot="0">
            <a:off x="1379963" y="2982961"/>
            <a:ext cx="15528073" cy="3364230"/>
          </a:xfrm>
          <a:prstGeom prst="rect">
            <a:avLst/>
          </a:prstGeom>
        </p:spPr>
        <p:txBody>
          <a:bodyPr anchor="t" rtlCol="false" tIns="0" lIns="0" bIns="0" rIns="0">
            <a:spAutoFit/>
          </a:bodyPr>
          <a:lstStyle/>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When children are dysregulated, they can find it difficult to communicate their feelings. </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So we start by using visuals to help us understand.</a:t>
            </a:r>
          </a:p>
          <a:p>
            <a:pPr algn="l" marL="1036320" indent="-518160" lvl="1">
              <a:lnSpc>
                <a:spcPts val="6719"/>
              </a:lnSpc>
              <a:buFont typeface="Arial"/>
              <a:buChar char="•"/>
            </a:pPr>
            <a:r>
              <a:rPr lang="en-US" sz="4800">
                <a:solidFill>
                  <a:srgbClr val="000000"/>
                </a:solidFill>
                <a:latin typeface="Etna Sans Serif"/>
                <a:ea typeface="Etna Sans Serif"/>
                <a:cs typeface="Etna Sans Serif"/>
                <a:sym typeface="Etna Sans Serif"/>
              </a:rPr>
              <a:t>We also use positive language </a:t>
            </a:r>
          </a:p>
        </p:txBody>
      </p:sp>
      <p:grpSp>
        <p:nvGrpSpPr>
          <p:cNvPr name="Group 9" id="9"/>
          <p:cNvGrpSpPr/>
          <p:nvPr/>
        </p:nvGrpSpPr>
        <p:grpSpPr>
          <a:xfrm rot="0">
            <a:off x="11193142" y="6016206"/>
            <a:ext cx="6066158" cy="3618917"/>
            <a:chOff x="0" y="0"/>
            <a:chExt cx="8088211" cy="4825223"/>
          </a:xfrm>
        </p:grpSpPr>
        <p:grpSp>
          <p:nvGrpSpPr>
            <p:cNvPr name="Group 10" id="10"/>
            <p:cNvGrpSpPr/>
            <p:nvPr/>
          </p:nvGrpSpPr>
          <p:grpSpPr>
            <a:xfrm rot="0">
              <a:off x="402353" y="0"/>
              <a:ext cx="7360831" cy="4825223"/>
              <a:chOff x="0" y="0"/>
              <a:chExt cx="2004764" cy="1314177"/>
            </a:xfrm>
          </p:grpSpPr>
          <p:sp>
            <p:nvSpPr>
              <p:cNvPr name="Freeform 11" id="11"/>
              <p:cNvSpPr/>
              <p:nvPr/>
            </p:nvSpPr>
            <p:spPr>
              <a:xfrm flipH="false" flipV="false" rot="0">
                <a:off x="0" y="0"/>
                <a:ext cx="2004764" cy="1314177"/>
              </a:xfrm>
              <a:custGeom>
                <a:avLst/>
                <a:gdLst/>
                <a:ahLst/>
                <a:cxnLst/>
                <a:rect r="r" b="b" t="t" l="l"/>
                <a:pathLst>
                  <a:path h="1314177" w="2004764">
                    <a:moveTo>
                      <a:pt x="14628" y="0"/>
                    </a:moveTo>
                    <a:lnTo>
                      <a:pt x="1990136" y="0"/>
                    </a:lnTo>
                    <a:cubicBezTo>
                      <a:pt x="1998215" y="0"/>
                      <a:pt x="2004764" y="6549"/>
                      <a:pt x="2004764" y="14628"/>
                    </a:cubicBezTo>
                    <a:lnTo>
                      <a:pt x="2004764" y="1299549"/>
                    </a:lnTo>
                    <a:cubicBezTo>
                      <a:pt x="2004764" y="1303428"/>
                      <a:pt x="2003223" y="1307149"/>
                      <a:pt x="2000480" y="1309893"/>
                    </a:cubicBezTo>
                    <a:cubicBezTo>
                      <a:pt x="1997736" y="1312636"/>
                      <a:pt x="1994016" y="1314177"/>
                      <a:pt x="1990136" y="1314177"/>
                    </a:cubicBezTo>
                    <a:lnTo>
                      <a:pt x="14628" y="1314177"/>
                    </a:lnTo>
                    <a:cubicBezTo>
                      <a:pt x="6549" y="1314177"/>
                      <a:pt x="0" y="1307628"/>
                      <a:pt x="0" y="1299549"/>
                    </a:cubicBezTo>
                    <a:lnTo>
                      <a:pt x="0" y="14628"/>
                    </a:lnTo>
                    <a:cubicBezTo>
                      <a:pt x="0" y="10749"/>
                      <a:pt x="1541" y="7028"/>
                      <a:pt x="4284" y="4284"/>
                    </a:cubicBezTo>
                    <a:cubicBezTo>
                      <a:pt x="7028" y="1541"/>
                      <a:pt x="10749" y="0"/>
                      <a:pt x="14628" y="0"/>
                    </a:cubicBezTo>
                    <a:close/>
                  </a:path>
                </a:pathLst>
              </a:custGeom>
              <a:solidFill>
                <a:srgbClr val="FFFFFF"/>
              </a:solidFill>
            </p:spPr>
          </p:sp>
          <p:sp>
            <p:nvSpPr>
              <p:cNvPr name="TextBox 12" id="12"/>
              <p:cNvSpPr txBox="true"/>
              <p:nvPr/>
            </p:nvSpPr>
            <p:spPr>
              <a:xfrm>
                <a:off x="0" y="-47625"/>
                <a:ext cx="2004764" cy="1361802"/>
              </a:xfrm>
              <a:prstGeom prst="rect">
                <a:avLst/>
              </a:prstGeom>
            </p:spPr>
            <p:txBody>
              <a:bodyPr anchor="ctr" rtlCol="false" tIns="141284" lIns="141284" bIns="141284" rIns="141284"/>
              <a:lstStyle/>
              <a:p>
                <a:pPr algn="ctr">
                  <a:lnSpc>
                    <a:spcPts val="2315"/>
                  </a:lnSpc>
                </a:pPr>
              </a:p>
            </p:txBody>
          </p:sp>
        </p:grpSp>
        <p:sp>
          <p:nvSpPr>
            <p:cNvPr name="Freeform 13" id="13"/>
            <p:cNvSpPr/>
            <p:nvPr/>
          </p:nvSpPr>
          <p:spPr>
            <a:xfrm flipH="false" flipV="false" rot="0">
              <a:off x="519648" y="566675"/>
              <a:ext cx="802369" cy="802369"/>
            </a:xfrm>
            <a:custGeom>
              <a:avLst/>
              <a:gdLst/>
              <a:ahLst/>
              <a:cxnLst/>
              <a:rect r="r" b="b" t="t" l="l"/>
              <a:pathLst>
                <a:path h="802369" w="802369">
                  <a:moveTo>
                    <a:pt x="0" y="0"/>
                  </a:moveTo>
                  <a:lnTo>
                    <a:pt x="802369" y="0"/>
                  </a:lnTo>
                  <a:lnTo>
                    <a:pt x="802369" y="802369"/>
                  </a:lnTo>
                  <a:lnTo>
                    <a:pt x="0" y="802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3756429" y="543244"/>
              <a:ext cx="575353" cy="849230"/>
            </a:xfrm>
            <a:custGeom>
              <a:avLst/>
              <a:gdLst/>
              <a:ahLst/>
              <a:cxnLst/>
              <a:rect r="r" b="b" t="t" l="l"/>
              <a:pathLst>
                <a:path h="849230" w="575353">
                  <a:moveTo>
                    <a:pt x="0" y="0"/>
                  </a:moveTo>
                  <a:lnTo>
                    <a:pt x="575353" y="0"/>
                  </a:lnTo>
                  <a:lnTo>
                    <a:pt x="575353" y="849230"/>
                  </a:lnTo>
                  <a:lnTo>
                    <a:pt x="0" y="84923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4651224" y="594326"/>
              <a:ext cx="812589" cy="812589"/>
            </a:xfrm>
            <a:custGeom>
              <a:avLst/>
              <a:gdLst/>
              <a:ahLst/>
              <a:cxnLst/>
              <a:rect r="r" b="b" t="t" l="l"/>
              <a:pathLst>
                <a:path h="812589" w="812589">
                  <a:moveTo>
                    <a:pt x="0" y="0"/>
                  </a:moveTo>
                  <a:lnTo>
                    <a:pt x="812588" y="0"/>
                  </a:lnTo>
                  <a:lnTo>
                    <a:pt x="812588" y="812589"/>
                  </a:lnTo>
                  <a:lnTo>
                    <a:pt x="0" y="81258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1498627" y="2154639"/>
              <a:ext cx="869854" cy="869854"/>
            </a:xfrm>
            <a:custGeom>
              <a:avLst/>
              <a:gdLst/>
              <a:ahLst/>
              <a:cxnLst/>
              <a:rect r="r" b="b" t="t" l="l"/>
              <a:pathLst>
                <a:path h="869854" w="869854">
                  <a:moveTo>
                    <a:pt x="0" y="0"/>
                  </a:moveTo>
                  <a:lnTo>
                    <a:pt x="869854" y="0"/>
                  </a:lnTo>
                  <a:lnTo>
                    <a:pt x="869854" y="869854"/>
                  </a:lnTo>
                  <a:lnTo>
                    <a:pt x="0" y="86985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0">
              <a:off x="2918858" y="2035757"/>
              <a:ext cx="637442" cy="1051451"/>
            </a:xfrm>
            <a:custGeom>
              <a:avLst/>
              <a:gdLst/>
              <a:ahLst/>
              <a:cxnLst/>
              <a:rect r="r" b="b" t="t" l="l"/>
              <a:pathLst>
                <a:path h="1051451" w="637442">
                  <a:moveTo>
                    <a:pt x="0" y="0"/>
                  </a:moveTo>
                  <a:lnTo>
                    <a:pt x="637442" y="0"/>
                  </a:lnTo>
                  <a:lnTo>
                    <a:pt x="637442" y="1051451"/>
                  </a:lnTo>
                  <a:lnTo>
                    <a:pt x="0" y="10514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8" id="18"/>
            <p:cNvSpPr/>
            <p:nvPr/>
          </p:nvSpPr>
          <p:spPr>
            <a:xfrm flipH="false" flipV="false" rot="0">
              <a:off x="3851401" y="2075101"/>
              <a:ext cx="1457818" cy="1051451"/>
            </a:xfrm>
            <a:custGeom>
              <a:avLst/>
              <a:gdLst/>
              <a:ahLst/>
              <a:cxnLst/>
              <a:rect r="r" b="b" t="t" l="l"/>
              <a:pathLst>
                <a:path h="1051451" w="1457818">
                  <a:moveTo>
                    <a:pt x="0" y="0"/>
                  </a:moveTo>
                  <a:lnTo>
                    <a:pt x="1457818" y="0"/>
                  </a:lnTo>
                  <a:lnTo>
                    <a:pt x="1457818" y="1051451"/>
                  </a:lnTo>
                  <a:lnTo>
                    <a:pt x="0" y="105145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9" id="19"/>
            <p:cNvSpPr/>
            <p:nvPr/>
          </p:nvSpPr>
          <p:spPr>
            <a:xfrm flipH="false" flipV="false" rot="0">
              <a:off x="457536" y="3766848"/>
              <a:ext cx="995544" cy="684436"/>
            </a:xfrm>
            <a:custGeom>
              <a:avLst/>
              <a:gdLst/>
              <a:ahLst/>
              <a:cxnLst/>
              <a:rect r="r" b="b" t="t" l="l"/>
              <a:pathLst>
                <a:path h="684436" w="995544">
                  <a:moveTo>
                    <a:pt x="0" y="0"/>
                  </a:moveTo>
                  <a:lnTo>
                    <a:pt x="995543" y="0"/>
                  </a:lnTo>
                  <a:lnTo>
                    <a:pt x="995543" y="684437"/>
                  </a:lnTo>
                  <a:lnTo>
                    <a:pt x="0" y="684437"/>
                  </a:lnTo>
                  <a:lnTo>
                    <a:pt x="0" y="0"/>
                  </a:lnTo>
                  <a:close/>
                </a:path>
              </a:pathLst>
            </a:custGeom>
            <a:blipFill>
              <a:blip r:embed="rId22"/>
              <a:stretch>
                <a:fillRect l="0" t="0" r="0" b="0"/>
              </a:stretch>
            </a:blipFill>
          </p:spPr>
        </p:sp>
        <p:sp>
          <p:nvSpPr>
            <p:cNvPr name="Freeform 20" id="20"/>
            <p:cNvSpPr/>
            <p:nvPr/>
          </p:nvSpPr>
          <p:spPr>
            <a:xfrm flipH="false" flipV="false" rot="0">
              <a:off x="2995134" y="3766848"/>
              <a:ext cx="612397" cy="725804"/>
            </a:xfrm>
            <a:custGeom>
              <a:avLst/>
              <a:gdLst/>
              <a:ahLst/>
              <a:cxnLst/>
              <a:rect r="r" b="b" t="t" l="l"/>
              <a:pathLst>
                <a:path h="725804" w="612397">
                  <a:moveTo>
                    <a:pt x="0" y="0"/>
                  </a:moveTo>
                  <a:lnTo>
                    <a:pt x="612397" y="0"/>
                  </a:lnTo>
                  <a:lnTo>
                    <a:pt x="612397" y="725805"/>
                  </a:lnTo>
                  <a:lnTo>
                    <a:pt x="0" y="72580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1" id="21"/>
            <p:cNvSpPr/>
            <p:nvPr/>
          </p:nvSpPr>
          <p:spPr>
            <a:xfrm flipH="false" flipV="false" rot="0">
              <a:off x="7009618" y="3798054"/>
              <a:ext cx="694598" cy="694598"/>
            </a:xfrm>
            <a:custGeom>
              <a:avLst/>
              <a:gdLst/>
              <a:ahLst/>
              <a:cxnLst/>
              <a:rect r="r" b="b" t="t" l="l"/>
              <a:pathLst>
                <a:path h="694598" w="694598">
                  <a:moveTo>
                    <a:pt x="0" y="0"/>
                  </a:moveTo>
                  <a:lnTo>
                    <a:pt x="694599" y="0"/>
                  </a:lnTo>
                  <a:lnTo>
                    <a:pt x="694599" y="694599"/>
                  </a:lnTo>
                  <a:lnTo>
                    <a:pt x="0" y="69459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2" id="22"/>
            <p:cNvSpPr/>
            <p:nvPr/>
          </p:nvSpPr>
          <p:spPr>
            <a:xfrm flipH="false" flipV="false" rot="0">
              <a:off x="4086314" y="3674384"/>
              <a:ext cx="778127" cy="894399"/>
            </a:xfrm>
            <a:custGeom>
              <a:avLst/>
              <a:gdLst/>
              <a:ahLst/>
              <a:cxnLst/>
              <a:rect r="r" b="b" t="t" l="l"/>
              <a:pathLst>
                <a:path h="894399" w="778127">
                  <a:moveTo>
                    <a:pt x="0" y="0"/>
                  </a:moveTo>
                  <a:lnTo>
                    <a:pt x="778127" y="0"/>
                  </a:lnTo>
                  <a:lnTo>
                    <a:pt x="778127" y="894399"/>
                  </a:lnTo>
                  <a:lnTo>
                    <a:pt x="0" y="894399"/>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3" id="23"/>
            <p:cNvSpPr/>
            <p:nvPr/>
          </p:nvSpPr>
          <p:spPr>
            <a:xfrm flipH="false" flipV="false" rot="0">
              <a:off x="5162177" y="3768379"/>
              <a:ext cx="682905" cy="682905"/>
            </a:xfrm>
            <a:custGeom>
              <a:avLst/>
              <a:gdLst/>
              <a:ahLst/>
              <a:cxnLst/>
              <a:rect r="r" b="b" t="t" l="l"/>
              <a:pathLst>
                <a:path h="682905" w="682905">
                  <a:moveTo>
                    <a:pt x="0" y="0"/>
                  </a:moveTo>
                  <a:lnTo>
                    <a:pt x="682905" y="0"/>
                  </a:lnTo>
                  <a:lnTo>
                    <a:pt x="682905" y="682906"/>
                  </a:lnTo>
                  <a:lnTo>
                    <a:pt x="0" y="682906"/>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4" id="24"/>
            <p:cNvSpPr/>
            <p:nvPr/>
          </p:nvSpPr>
          <p:spPr>
            <a:xfrm flipH="false" flipV="false" rot="0">
              <a:off x="5499496" y="2381815"/>
              <a:ext cx="1206711" cy="757211"/>
            </a:xfrm>
            <a:custGeom>
              <a:avLst/>
              <a:gdLst/>
              <a:ahLst/>
              <a:cxnLst/>
              <a:rect r="r" b="b" t="t" l="l"/>
              <a:pathLst>
                <a:path h="757211" w="1206711">
                  <a:moveTo>
                    <a:pt x="0" y="0"/>
                  </a:moveTo>
                  <a:lnTo>
                    <a:pt x="1206711" y="0"/>
                  </a:lnTo>
                  <a:lnTo>
                    <a:pt x="1206711" y="757212"/>
                  </a:lnTo>
                  <a:lnTo>
                    <a:pt x="0" y="757212"/>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5" id="25"/>
            <p:cNvSpPr/>
            <p:nvPr/>
          </p:nvSpPr>
          <p:spPr>
            <a:xfrm flipH="false" flipV="false" rot="0">
              <a:off x="2881339" y="543244"/>
              <a:ext cx="260921" cy="794143"/>
            </a:xfrm>
            <a:custGeom>
              <a:avLst/>
              <a:gdLst/>
              <a:ahLst/>
              <a:cxnLst/>
              <a:rect r="r" b="b" t="t" l="l"/>
              <a:pathLst>
                <a:path h="794143" w="260921">
                  <a:moveTo>
                    <a:pt x="0" y="0"/>
                  </a:moveTo>
                  <a:lnTo>
                    <a:pt x="260920" y="0"/>
                  </a:lnTo>
                  <a:lnTo>
                    <a:pt x="260920" y="794143"/>
                  </a:lnTo>
                  <a:lnTo>
                    <a:pt x="0" y="794143"/>
                  </a:lnTo>
                  <a:lnTo>
                    <a:pt x="0" y="0"/>
                  </a:lnTo>
                  <a:close/>
                </a:path>
              </a:pathLst>
            </a:custGeom>
            <a:blipFill>
              <a:blip r:embed="rId33">
                <a:extLst>
                  <a:ext uri="{96DAC541-7B7A-43D3-8B79-37D633B846F1}">
                    <asvg:svgBlip xmlns:asvg="http://schemas.microsoft.com/office/drawing/2016/SVG/main" r:embed="rId34"/>
                  </a:ext>
                </a:extLst>
              </a:blip>
              <a:stretch>
                <a:fillRect l="0" t="0" r="-148815" b="0"/>
              </a:stretch>
            </a:blipFill>
          </p:spPr>
        </p:sp>
        <p:sp>
          <p:nvSpPr>
            <p:cNvPr name="TextBox 26" id="26"/>
            <p:cNvSpPr txBox="true"/>
            <p:nvPr/>
          </p:nvSpPr>
          <p:spPr>
            <a:xfrm rot="0">
              <a:off x="0" y="24861"/>
              <a:ext cx="8088211" cy="333077"/>
            </a:xfrm>
            <a:prstGeom prst="rect">
              <a:avLst/>
            </a:prstGeom>
          </p:spPr>
          <p:txBody>
            <a:bodyPr anchor="t" rtlCol="false" tIns="0" lIns="0" bIns="0" rIns="0">
              <a:spAutoFit/>
            </a:bodyPr>
            <a:lstStyle/>
            <a:p>
              <a:pPr algn="ctr">
                <a:lnSpc>
                  <a:spcPts val="2044"/>
                </a:lnSpc>
                <a:spcBef>
                  <a:spcPct val="0"/>
                </a:spcBef>
              </a:pPr>
              <a:r>
                <a:rPr lang="en-US" sz="1460" spc="442">
                  <a:solidFill>
                    <a:srgbClr val="000000"/>
                  </a:solidFill>
                  <a:latin typeface="IreneFlorentina"/>
                  <a:ea typeface="IreneFlorentina"/>
                  <a:cs typeface="IreneFlorentina"/>
                  <a:sym typeface="IreneFlorentina"/>
                </a:rPr>
                <a:t>Something is wrong…</a:t>
              </a:r>
            </a:p>
          </p:txBody>
        </p:sp>
        <p:sp>
          <p:nvSpPr>
            <p:cNvPr name="TextBox 27" id="27"/>
            <p:cNvSpPr txBox="true"/>
            <p:nvPr/>
          </p:nvSpPr>
          <p:spPr>
            <a:xfrm rot="0">
              <a:off x="545956" y="1465849"/>
              <a:ext cx="612488" cy="259933"/>
            </a:xfrm>
            <a:prstGeom prst="rect">
              <a:avLst/>
            </a:prstGeom>
          </p:spPr>
          <p:txBody>
            <a:bodyPr anchor="t" rtlCol="false" tIns="0" lIns="0" bIns="0" rIns="0">
              <a:spAutoFit/>
            </a:bodyPr>
            <a:lstStyle/>
            <a:p>
              <a:pPr algn="ctr">
                <a:lnSpc>
                  <a:spcPts val="1679"/>
                </a:lnSpc>
              </a:pPr>
              <a:r>
                <a:rPr lang="en-US" sz="1199" spc="130">
                  <a:solidFill>
                    <a:srgbClr val="000000"/>
                  </a:solidFill>
                  <a:latin typeface="KG Primary Penmanship"/>
                  <a:ea typeface="KG Primary Penmanship"/>
                  <a:cs typeface="KG Primary Penmanship"/>
                  <a:sym typeface="KG Primary Penmanship"/>
                </a:rPr>
                <a:t>Hungry</a:t>
              </a:r>
            </a:p>
          </p:txBody>
        </p:sp>
        <p:sp>
          <p:nvSpPr>
            <p:cNvPr name="TextBox 28" id="28"/>
            <p:cNvSpPr txBox="true"/>
            <p:nvPr/>
          </p:nvSpPr>
          <p:spPr>
            <a:xfrm rot="0">
              <a:off x="1758659" y="1465849"/>
              <a:ext cx="349790" cy="259933"/>
            </a:xfrm>
            <a:prstGeom prst="rect">
              <a:avLst/>
            </a:prstGeom>
          </p:spPr>
          <p:txBody>
            <a:bodyPr anchor="t" rtlCol="false" tIns="0" lIns="0" bIns="0" rIns="0">
              <a:spAutoFit/>
            </a:bodyPr>
            <a:lstStyle/>
            <a:p>
              <a:pPr algn="ctr">
                <a:lnSpc>
                  <a:spcPts val="1679"/>
                </a:lnSpc>
              </a:pPr>
              <a:r>
                <a:rPr lang="en-US" sz="1199" spc="92">
                  <a:solidFill>
                    <a:srgbClr val="000000"/>
                  </a:solidFill>
                  <a:latin typeface="KG Primary Penmanship"/>
                  <a:ea typeface="KG Primary Penmanship"/>
                  <a:cs typeface="KG Primary Penmanship"/>
                  <a:sym typeface="KG Primary Penmanship"/>
                </a:rPr>
                <a:t>Cold</a:t>
              </a:r>
            </a:p>
          </p:txBody>
        </p:sp>
        <p:sp>
          <p:nvSpPr>
            <p:cNvPr name="TextBox 29" id="29"/>
            <p:cNvSpPr txBox="true"/>
            <p:nvPr/>
          </p:nvSpPr>
          <p:spPr>
            <a:xfrm rot="0">
              <a:off x="2816817" y="1465849"/>
              <a:ext cx="325442" cy="259933"/>
            </a:xfrm>
            <a:prstGeom prst="rect">
              <a:avLst/>
            </a:prstGeom>
          </p:spPr>
          <p:txBody>
            <a:bodyPr anchor="t" rtlCol="false" tIns="0" lIns="0" bIns="0" rIns="0">
              <a:spAutoFit/>
            </a:bodyPr>
            <a:lstStyle/>
            <a:p>
              <a:pPr algn="ctr">
                <a:lnSpc>
                  <a:spcPts val="1679"/>
                </a:lnSpc>
              </a:pPr>
              <a:r>
                <a:rPr lang="en-US" sz="1199" spc="160">
                  <a:solidFill>
                    <a:srgbClr val="000000"/>
                  </a:solidFill>
                  <a:latin typeface="KG Primary Penmanship"/>
                  <a:ea typeface="KG Primary Penmanship"/>
                  <a:cs typeface="KG Primary Penmanship"/>
                  <a:sym typeface="KG Primary Penmanship"/>
                </a:rPr>
                <a:t>Hot</a:t>
              </a:r>
            </a:p>
          </p:txBody>
        </p:sp>
        <p:sp>
          <p:nvSpPr>
            <p:cNvPr name="TextBox 30" id="30"/>
            <p:cNvSpPr txBox="true"/>
            <p:nvPr/>
          </p:nvSpPr>
          <p:spPr>
            <a:xfrm rot="0">
              <a:off x="3789157" y="1465849"/>
              <a:ext cx="509898" cy="259933"/>
            </a:xfrm>
            <a:prstGeom prst="rect">
              <a:avLst/>
            </a:prstGeom>
          </p:spPr>
          <p:txBody>
            <a:bodyPr anchor="t" rtlCol="false" tIns="0" lIns="0" bIns="0" rIns="0">
              <a:spAutoFit/>
            </a:bodyPr>
            <a:lstStyle/>
            <a:p>
              <a:pPr algn="ctr">
                <a:lnSpc>
                  <a:spcPts val="1679"/>
                </a:lnSpc>
              </a:pPr>
              <a:r>
                <a:rPr lang="en-US" sz="1199" spc="121">
                  <a:solidFill>
                    <a:srgbClr val="000000"/>
                  </a:solidFill>
                  <a:latin typeface="KG Primary Penmanship"/>
                  <a:ea typeface="KG Primary Penmanship"/>
                  <a:cs typeface="KG Primary Penmanship"/>
                  <a:sym typeface="KG Primary Penmanship"/>
                </a:rPr>
                <a:t>Toilet</a:t>
              </a:r>
            </a:p>
          </p:txBody>
        </p:sp>
        <p:sp>
          <p:nvSpPr>
            <p:cNvPr name="TextBox 31" id="31"/>
            <p:cNvSpPr txBox="true"/>
            <p:nvPr/>
          </p:nvSpPr>
          <p:spPr>
            <a:xfrm rot="0">
              <a:off x="4832958" y="1465849"/>
              <a:ext cx="449120" cy="259933"/>
            </a:xfrm>
            <a:prstGeom prst="rect">
              <a:avLst/>
            </a:prstGeom>
          </p:spPr>
          <p:txBody>
            <a:bodyPr anchor="t" rtlCol="false" tIns="0" lIns="0" bIns="0" rIns="0">
              <a:spAutoFit/>
            </a:bodyPr>
            <a:lstStyle/>
            <a:p>
              <a:pPr algn="ctr">
                <a:lnSpc>
                  <a:spcPts val="1679"/>
                </a:lnSpc>
              </a:pPr>
              <a:r>
                <a:rPr lang="en-US" sz="1199" spc="121">
                  <a:solidFill>
                    <a:srgbClr val="000000"/>
                  </a:solidFill>
                  <a:latin typeface="KG Primary Penmanship"/>
                  <a:ea typeface="KG Primary Penmanship"/>
                  <a:cs typeface="KG Primary Penmanship"/>
                  <a:sym typeface="KG Primary Penmanship"/>
                </a:rPr>
                <a:t>Dirty</a:t>
              </a:r>
            </a:p>
          </p:txBody>
        </p:sp>
        <p:sp>
          <p:nvSpPr>
            <p:cNvPr name="TextBox 32" id="32"/>
            <p:cNvSpPr txBox="true"/>
            <p:nvPr/>
          </p:nvSpPr>
          <p:spPr>
            <a:xfrm rot="0">
              <a:off x="5845082" y="1465849"/>
              <a:ext cx="515538" cy="259933"/>
            </a:xfrm>
            <a:prstGeom prst="rect">
              <a:avLst/>
            </a:prstGeom>
          </p:spPr>
          <p:txBody>
            <a:bodyPr anchor="t" rtlCol="false" tIns="0" lIns="0" bIns="0" rIns="0">
              <a:spAutoFit/>
            </a:bodyPr>
            <a:lstStyle/>
            <a:p>
              <a:pPr algn="ctr">
                <a:lnSpc>
                  <a:spcPts val="1679"/>
                </a:lnSpc>
              </a:pPr>
              <a:r>
                <a:rPr lang="en-US" sz="1199" spc="179">
                  <a:solidFill>
                    <a:srgbClr val="000000"/>
                  </a:solidFill>
                  <a:latin typeface="KG Primary Penmanship"/>
                  <a:ea typeface="KG Primary Penmanship"/>
                  <a:cs typeface="KG Primary Penmanship"/>
                  <a:sym typeface="KG Primary Penmanship"/>
                </a:rPr>
                <a:t>Tired</a:t>
              </a:r>
            </a:p>
          </p:txBody>
        </p:sp>
        <p:sp>
          <p:nvSpPr>
            <p:cNvPr name="TextBox 33" id="33"/>
            <p:cNvSpPr txBox="true"/>
            <p:nvPr/>
          </p:nvSpPr>
          <p:spPr>
            <a:xfrm rot="0">
              <a:off x="7059719" y="1465849"/>
              <a:ext cx="352584" cy="259933"/>
            </a:xfrm>
            <a:prstGeom prst="rect">
              <a:avLst/>
            </a:prstGeom>
          </p:spPr>
          <p:txBody>
            <a:bodyPr anchor="t" rtlCol="false" tIns="0" lIns="0" bIns="0" rIns="0">
              <a:spAutoFit/>
            </a:bodyPr>
            <a:lstStyle/>
            <a:p>
              <a:pPr algn="ctr">
                <a:lnSpc>
                  <a:spcPts val="1679"/>
                </a:lnSpc>
              </a:pPr>
              <a:r>
                <a:rPr lang="en-US" sz="1199" spc="130">
                  <a:solidFill>
                    <a:srgbClr val="000000"/>
                  </a:solidFill>
                  <a:latin typeface="KG Primary Penmanship"/>
                  <a:ea typeface="KG Primary Penmanship"/>
                  <a:cs typeface="KG Primary Penmanship"/>
                  <a:sym typeface="KG Primary Penmanship"/>
                </a:rPr>
                <a:t>Sick</a:t>
              </a:r>
            </a:p>
          </p:txBody>
        </p:sp>
        <p:sp>
          <p:nvSpPr>
            <p:cNvPr name="TextBox 34" id="34"/>
            <p:cNvSpPr txBox="true"/>
            <p:nvPr/>
          </p:nvSpPr>
          <p:spPr>
            <a:xfrm rot="0">
              <a:off x="614962" y="3166232"/>
              <a:ext cx="474476"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Scared</a:t>
              </a:r>
            </a:p>
          </p:txBody>
        </p:sp>
        <p:sp>
          <p:nvSpPr>
            <p:cNvPr name="TextBox 35" id="35"/>
            <p:cNvSpPr txBox="true"/>
            <p:nvPr/>
          </p:nvSpPr>
          <p:spPr>
            <a:xfrm rot="0">
              <a:off x="1374664" y="3157008"/>
              <a:ext cx="1227511" cy="259333"/>
            </a:xfrm>
            <a:prstGeom prst="rect">
              <a:avLst/>
            </a:prstGeom>
          </p:spPr>
          <p:txBody>
            <a:bodyPr anchor="t" rtlCol="false" tIns="0" lIns="0" bIns="0" rIns="0">
              <a:spAutoFit/>
            </a:bodyPr>
            <a:lstStyle/>
            <a:p>
              <a:pPr algn="ctr">
                <a:lnSpc>
                  <a:spcPts val="1533"/>
                </a:lnSpc>
              </a:pPr>
              <a:r>
                <a:rPr lang="en-US" sz="1095">
                  <a:solidFill>
                    <a:srgbClr val="000000"/>
                  </a:solidFill>
                  <a:latin typeface="KG Primary Penmanship"/>
                  <a:ea typeface="KG Primary Penmanship"/>
                  <a:cs typeface="KG Primary Penmanship"/>
                  <a:sym typeface="KG Primary Penmanship"/>
                </a:rPr>
                <a:t>Something at home </a:t>
              </a:r>
            </a:p>
          </p:txBody>
        </p:sp>
        <p:sp>
          <p:nvSpPr>
            <p:cNvPr name="TextBox 36" id="36"/>
            <p:cNvSpPr txBox="true"/>
            <p:nvPr/>
          </p:nvSpPr>
          <p:spPr>
            <a:xfrm rot="0">
              <a:off x="2755696" y="3170826"/>
              <a:ext cx="875962"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An argument</a:t>
              </a:r>
            </a:p>
          </p:txBody>
        </p:sp>
        <p:sp>
          <p:nvSpPr>
            <p:cNvPr name="TextBox 37" id="37"/>
            <p:cNvSpPr txBox="true"/>
            <p:nvPr/>
          </p:nvSpPr>
          <p:spPr>
            <a:xfrm rot="0">
              <a:off x="4237920" y="3151236"/>
              <a:ext cx="474916" cy="280339"/>
            </a:xfrm>
            <a:prstGeom prst="rect">
              <a:avLst/>
            </a:prstGeom>
          </p:spPr>
          <p:txBody>
            <a:bodyPr anchor="t" rtlCol="false" tIns="0" lIns="0" bIns="0" rIns="0">
              <a:spAutoFit/>
            </a:bodyPr>
            <a:lstStyle/>
            <a:p>
              <a:pPr algn="ctr">
                <a:lnSpc>
                  <a:spcPts val="1606"/>
                </a:lnSpc>
              </a:pPr>
              <a:r>
                <a:rPr lang="en-US" sz="1147">
                  <a:solidFill>
                    <a:srgbClr val="000000"/>
                  </a:solidFill>
                  <a:latin typeface="KG Primary Penmanship"/>
                  <a:ea typeface="KG Primary Penmanship"/>
                  <a:cs typeface="KG Primary Penmanship"/>
                  <a:sym typeface="KG Primary Penmanship"/>
                </a:rPr>
                <a:t>Friends</a:t>
              </a:r>
            </a:p>
          </p:txBody>
        </p:sp>
        <p:sp>
          <p:nvSpPr>
            <p:cNvPr name="TextBox 38" id="38"/>
            <p:cNvSpPr txBox="true"/>
            <p:nvPr/>
          </p:nvSpPr>
          <p:spPr>
            <a:xfrm rot="0">
              <a:off x="7009618" y="3119977"/>
              <a:ext cx="572668"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Worried</a:t>
              </a:r>
            </a:p>
          </p:txBody>
        </p:sp>
        <p:sp>
          <p:nvSpPr>
            <p:cNvPr name="TextBox 39" id="39"/>
            <p:cNvSpPr txBox="true"/>
            <p:nvPr/>
          </p:nvSpPr>
          <p:spPr>
            <a:xfrm rot="0">
              <a:off x="513139" y="4565290"/>
              <a:ext cx="1042978"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I miss someone</a:t>
              </a:r>
            </a:p>
          </p:txBody>
        </p:sp>
        <p:sp>
          <p:nvSpPr>
            <p:cNvPr name="TextBox 40" id="40"/>
            <p:cNvSpPr txBox="true"/>
            <p:nvPr/>
          </p:nvSpPr>
          <p:spPr>
            <a:xfrm rot="0">
              <a:off x="1965444" y="4565290"/>
              <a:ext cx="636732"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Confused</a:t>
              </a:r>
            </a:p>
          </p:txBody>
        </p:sp>
        <p:sp>
          <p:nvSpPr>
            <p:cNvPr name="TextBox 41" id="41"/>
            <p:cNvSpPr txBox="true"/>
            <p:nvPr/>
          </p:nvSpPr>
          <p:spPr>
            <a:xfrm rot="0">
              <a:off x="3004183" y="4565290"/>
              <a:ext cx="594298"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My work</a:t>
              </a:r>
            </a:p>
          </p:txBody>
        </p:sp>
        <p:sp>
          <p:nvSpPr>
            <p:cNvPr name="TextBox 42" id="42"/>
            <p:cNvSpPr txBox="true"/>
            <p:nvPr/>
          </p:nvSpPr>
          <p:spPr>
            <a:xfrm rot="0">
              <a:off x="4118010" y="4565290"/>
              <a:ext cx="682347"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A teacher</a:t>
              </a:r>
            </a:p>
          </p:txBody>
        </p:sp>
        <p:sp>
          <p:nvSpPr>
            <p:cNvPr name="TextBox 43" id="43"/>
            <p:cNvSpPr txBox="true"/>
            <p:nvPr/>
          </p:nvSpPr>
          <p:spPr>
            <a:xfrm rot="0">
              <a:off x="5326413" y="4565290"/>
              <a:ext cx="402469"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Bored</a:t>
              </a:r>
            </a:p>
          </p:txBody>
        </p:sp>
        <p:sp>
          <p:nvSpPr>
            <p:cNvPr name="TextBox 44" id="44"/>
            <p:cNvSpPr txBox="true"/>
            <p:nvPr/>
          </p:nvSpPr>
          <p:spPr>
            <a:xfrm rot="0">
              <a:off x="7141194" y="4565290"/>
              <a:ext cx="431448"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Family</a:t>
              </a:r>
            </a:p>
          </p:txBody>
        </p:sp>
        <p:sp>
          <p:nvSpPr>
            <p:cNvPr name="TextBox 45" id="45"/>
            <p:cNvSpPr txBox="true"/>
            <p:nvPr/>
          </p:nvSpPr>
          <p:spPr>
            <a:xfrm rot="0">
              <a:off x="6335885" y="4549733"/>
              <a:ext cx="246967"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Sad</a:t>
              </a:r>
            </a:p>
          </p:txBody>
        </p:sp>
        <p:sp>
          <p:nvSpPr>
            <p:cNvPr name="TextBox 46" id="46"/>
            <p:cNvSpPr txBox="true"/>
            <p:nvPr/>
          </p:nvSpPr>
          <p:spPr>
            <a:xfrm rot="0">
              <a:off x="5773320" y="3156407"/>
              <a:ext cx="483791" cy="259933"/>
            </a:xfrm>
            <a:prstGeom prst="rect">
              <a:avLst/>
            </a:prstGeom>
          </p:spPr>
          <p:txBody>
            <a:bodyPr anchor="t" rtlCol="false" tIns="0" lIns="0" bIns="0" rIns="0">
              <a:spAutoFit/>
            </a:bodyPr>
            <a:lstStyle/>
            <a:p>
              <a:pPr algn="ctr">
                <a:lnSpc>
                  <a:spcPts val="1679"/>
                </a:lnSpc>
              </a:pPr>
              <a:r>
                <a:rPr lang="en-US" sz="1199">
                  <a:solidFill>
                    <a:srgbClr val="000000"/>
                  </a:solidFill>
                  <a:latin typeface="KG Primary Penmanship"/>
                  <a:ea typeface="KG Primary Penmanship"/>
                  <a:cs typeface="KG Primary Penmanship"/>
                  <a:sym typeface="KG Primary Penmanship"/>
                </a:rPr>
                <a:t>Change</a:t>
              </a:r>
            </a:p>
          </p:txBody>
        </p:sp>
        <p:sp>
          <p:nvSpPr>
            <p:cNvPr name="Freeform 47" id="47"/>
            <p:cNvSpPr/>
            <p:nvPr/>
          </p:nvSpPr>
          <p:spPr>
            <a:xfrm flipH="false" flipV="false" rot="0">
              <a:off x="1857960" y="594326"/>
              <a:ext cx="260921" cy="794143"/>
            </a:xfrm>
            <a:custGeom>
              <a:avLst/>
              <a:gdLst/>
              <a:ahLst/>
              <a:cxnLst/>
              <a:rect r="r" b="b" t="t" l="l"/>
              <a:pathLst>
                <a:path h="794143" w="260921">
                  <a:moveTo>
                    <a:pt x="0" y="0"/>
                  </a:moveTo>
                  <a:lnTo>
                    <a:pt x="260920" y="0"/>
                  </a:lnTo>
                  <a:lnTo>
                    <a:pt x="260920" y="794143"/>
                  </a:lnTo>
                  <a:lnTo>
                    <a:pt x="0" y="794143"/>
                  </a:lnTo>
                  <a:lnTo>
                    <a:pt x="0" y="0"/>
                  </a:lnTo>
                  <a:close/>
                </a:path>
              </a:pathLst>
            </a:custGeom>
            <a:blipFill>
              <a:blip r:embed="rId33">
                <a:extLst>
                  <a:ext uri="{96DAC541-7B7A-43D3-8B79-37D633B846F1}">
                    <asvg:svgBlip xmlns:asvg="http://schemas.microsoft.com/office/drawing/2016/SVG/main" r:embed="rId34"/>
                  </a:ext>
                </a:extLst>
              </a:blip>
              <a:stretch>
                <a:fillRect l="-148815" t="0" r="0" b="0"/>
              </a:stretch>
            </a:blipFill>
          </p:spPr>
        </p:sp>
        <p:sp>
          <p:nvSpPr>
            <p:cNvPr name="Freeform 48" id="48"/>
            <p:cNvSpPr/>
            <p:nvPr/>
          </p:nvSpPr>
          <p:spPr>
            <a:xfrm flipH="false" flipV="false" rot="0">
              <a:off x="5781751" y="596697"/>
              <a:ext cx="861934" cy="881946"/>
            </a:xfrm>
            <a:custGeom>
              <a:avLst/>
              <a:gdLst/>
              <a:ahLst/>
              <a:cxnLst/>
              <a:rect r="r" b="b" t="t" l="l"/>
              <a:pathLst>
                <a:path h="881946" w="861934">
                  <a:moveTo>
                    <a:pt x="0" y="0"/>
                  </a:moveTo>
                  <a:lnTo>
                    <a:pt x="861935" y="0"/>
                  </a:lnTo>
                  <a:lnTo>
                    <a:pt x="861935" y="881947"/>
                  </a:lnTo>
                  <a:lnTo>
                    <a:pt x="0" y="881947"/>
                  </a:lnTo>
                  <a:lnTo>
                    <a:pt x="0" y="0"/>
                  </a:lnTo>
                  <a:close/>
                </a:path>
              </a:pathLst>
            </a:custGeom>
            <a:blipFill>
              <a:blip r:embed="rId35"/>
              <a:stretch>
                <a:fillRect l="-488177" t="-335822" r="-120736" b="-48112"/>
              </a:stretch>
            </a:blipFill>
          </p:spPr>
        </p:sp>
        <p:sp>
          <p:nvSpPr>
            <p:cNvPr name="Freeform 49" id="49"/>
            <p:cNvSpPr/>
            <p:nvPr/>
          </p:nvSpPr>
          <p:spPr>
            <a:xfrm flipH="false" flipV="false" rot="0">
              <a:off x="6864860" y="566675"/>
              <a:ext cx="742303" cy="888201"/>
            </a:xfrm>
            <a:custGeom>
              <a:avLst/>
              <a:gdLst/>
              <a:ahLst/>
              <a:cxnLst/>
              <a:rect r="r" b="b" t="t" l="l"/>
              <a:pathLst>
                <a:path h="888201" w="742303">
                  <a:moveTo>
                    <a:pt x="0" y="0"/>
                  </a:moveTo>
                  <a:lnTo>
                    <a:pt x="742303" y="0"/>
                  </a:lnTo>
                  <a:lnTo>
                    <a:pt x="742303" y="888201"/>
                  </a:lnTo>
                  <a:lnTo>
                    <a:pt x="0" y="888201"/>
                  </a:lnTo>
                  <a:lnTo>
                    <a:pt x="0" y="0"/>
                  </a:lnTo>
                  <a:close/>
                </a:path>
              </a:pathLst>
            </a:custGeom>
            <a:blipFill>
              <a:blip r:embed="rId35"/>
              <a:stretch>
                <a:fillRect l="-12805" t="-57163" r="-710357" b="-323363"/>
              </a:stretch>
            </a:blipFill>
          </p:spPr>
        </p:sp>
        <p:sp>
          <p:nvSpPr>
            <p:cNvPr name="Freeform 50" id="50"/>
            <p:cNvSpPr/>
            <p:nvPr/>
          </p:nvSpPr>
          <p:spPr>
            <a:xfrm flipH="false" flipV="false" rot="0">
              <a:off x="513139" y="2297081"/>
              <a:ext cx="742303" cy="888201"/>
            </a:xfrm>
            <a:custGeom>
              <a:avLst/>
              <a:gdLst/>
              <a:ahLst/>
              <a:cxnLst/>
              <a:rect r="r" b="b" t="t" l="l"/>
              <a:pathLst>
                <a:path h="888201" w="742303">
                  <a:moveTo>
                    <a:pt x="0" y="0"/>
                  </a:moveTo>
                  <a:lnTo>
                    <a:pt x="742303" y="0"/>
                  </a:lnTo>
                  <a:lnTo>
                    <a:pt x="742303" y="888201"/>
                  </a:lnTo>
                  <a:lnTo>
                    <a:pt x="0" y="888201"/>
                  </a:lnTo>
                  <a:lnTo>
                    <a:pt x="0" y="0"/>
                  </a:lnTo>
                  <a:close/>
                </a:path>
              </a:pathLst>
            </a:custGeom>
            <a:blipFill>
              <a:blip r:embed="rId35"/>
              <a:stretch>
                <a:fillRect l="-153931" t="-199133" r="-569232" b="-181394"/>
              </a:stretch>
            </a:blipFill>
          </p:spPr>
        </p:sp>
        <p:sp>
          <p:nvSpPr>
            <p:cNvPr name="Freeform 51" id="51"/>
            <p:cNvSpPr/>
            <p:nvPr/>
          </p:nvSpPr>
          <p:spPr>
            <a:xfrm flipH="false" flipV="false" rot="0">
              <a:off x="6894084" y="2225206"/>
              <a:ext cx="803736" cy="901346"/>
            </a:xfrm>
            <a:custGeom>
              <a:avLst/>
              <a:gdLst/>
              <a:ahLst/>
              <a:cxnLst/>
              <a:rect r="r" b="b" t="t" l="l"/>
              <a:pathLst>
                <a:path h="901346" w="803736">
                  <a:moveTo>
                    <a:pt x="0" y="0"/>
                  </a:moveTo>
                  <a:lnTo>
                    <a:pt x="803736" y="0"/>
                  </a:lnTo>
                  <a:lnTo>
                    <a:pt x="803736" y="901346"/>
                  </a:lnTo>
                  <a:lnTo>
                    <a:pt x="0" y="901346"/>
                  </a:lnTo>
                  <a:lnTo>
                    <a:pt x="0" y="0"/>
                  </a:lnTo>
                  <a:close/>
                </a:path>
              </a:pathLst>
            </a:custGeom>
            <a:blipFill>
              <a:blip r:embed="rId35"/>
              <a:stretch>
                <a:fillRect l="-13033" t="-316757" r="-647212" b="-56762"/>
              </a:stretch>
            </a:blipFill>
          </p:spPr>
        </p:sp>
        <p:sp>
          <p:nvSpPr>
            <p:cNvPr name="Freeform 52" id="52"/>
            <p:cNvSpPr/>
            <p:nvPr/>
          </p:nvSpPr>
          <p:spPr>
            <a:xfrm flipH="false" flipV="false" rot="0">
              <a:off x="1912658" y="3680582"/>
              <a:ext cx="742303" cy="888201"/>
            </a:xfrm>
            <a:custGeom>
              <a:avLst/>
              <a:gdLst/>
              <a:ahLst/>
              <a:cxnLst/>
              <a:rect r="r" b="b" t="t" l="l"/>
              <a:pathLst>
                <a:path h="888201" w="742303">
                  <a:moveTo>
                    <a:pt x="0" y="0"/>
                  </a:moveTo>
                  <a:lnTo>
                    <a:pt x="742303" y="0"/>
                  </a:lnTo>
                  <a:lnTo>
                    <a:pt x="742303" y="888201"/>
                  </a:lnTo>
                  <a:lnTo>
                    <a:pt x="0" y="888201"/>
                  </a:lnTo>
                  <a:lnTo>
                    <a:pt x="0" y="0"/>
                  </a:lnTo>
                  <a:close/>
                </a:path>
              </a:pathLst>
            </a:custGeom>
            <a:blipFill>
              <a:blip r:embed="rId35"/>
              <a:stretch>
                <a:fillRect l="-279375" t="-186028" r="-443788" b="-194498"/>
              </a:stretch>
            </a:blipFill>
          </p:spPr>
        </p:sp>
        <p:sp>
          <p:nvSpPr>
            <p:cNvPr name="Freeform 53" id="53"/>
            <p:cNvSpPr/>
            <p:nvPr/>
          </p:nvSpPr>
          <p:spPr>
            <a:xfrm flipH="false" flipV="false" rot="0">
              <a:off x="5911330" y="3466018"/>
              <a:ext cx="1096076" cy="1106238"/>
            </a:xfrm>
            <a:custGeom>
              <a:avLst/>
              <a:gdLst/>
              <a:ahLst/>
              <a:cxnLst/>
              <a:rect r="r" b="b" t="t" l="l"/>
              <a:pathLst>
                <a:path h="1106238" w="1096076">
                  <a:moveTo>
                    <a:pt x="0" y="0"/>
                  </a:moveTo>
                  <a:lnTo>
                    <a:pt x="1096076" y="0"/>
                  </a:lnTo>
                  <a:lnTo>
                    <a:pt x="1096076" y="1106239"/>
                  </a:lnTo>
                  <a:lnTo>
                    <a:pt x="0" y="1106239"/>
                  </a:lnTo>
                  <a:lnTo>
                    <a:pt x="0" y="0"/>
                  </a:lnTo>
                  <a:close/>
                </a:path>
              </a:pathLst>
            </a:custGeom>
            <a:blipFill>
              <a:blip r:embed="rId35"/>
              <a:stretch>
                <a:fillRect l="-282886" t="-33513" r="-174591" b="-252302"/>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DAG0cf2c20M</dc:identifier>
  <dcterms:modified xsi:type="dcterms:W3CDTF">2011-08-01T06:04:30Z</dcterms:modified>
  <cp:revision>1</cp:revision>
  <dc:title>Therapeutic Thinking for Parents</dc:title>
</cp:coreProperties>
</file>